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62" r:id="rId3"/>
    <p:sldId id="257" r:id="rId4"/>
    <p:sldId id="265" r:id="rId5"/>
    <p:sldId id="266" r:id="rId6"/>
    <p:sldId id="277" r:id="rId7"/>
    <p:sldId id="267" r:id="rId8"/>
    <p:sldId id="268" r:id="rId9"/>
    <p:sldId id="269" r:id="rId10"/>
    <p:sldId id="270" r:id="rId11"/>
    <p:sldId id="271" r:id="rId12"/>
    <p:sldId id="278" r:id="rId13"/>
    <p:sldId id="272" r:id="rId14"/>
    <p:sldId id="273" r:id="rId15"/>
    <p:sldId id="274" r:id="rId16"/>
    <p:sldId id="275" r:id="rId17"/>
    <p:sldId id="276" r:id="rId18"/>
  </p:sldIdLst>
  <p:sldSz cx="12192000" cy="6858000"/>
  <p:notesSz cx="6858000" cy="9144000"/>
  <p:embeddedFontLst>
    <p:embeddedFont>
      <p:font typeface="210 옴니고딕 040" panose="02020603020101020101" pitchFamily="18" charset="-127"/>
      <p:regular r:id="rId20"/>
    </p:embeddedFont>
    <p:embeddedFont>
      <p:font typeface="맑은 고딕" panose="020B0503020000020004" pitchFamily="50" charset="-127"/>
      <p:regular r:id="rId21"/>
      <p:bold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3C7353-8E7E-48D4-BCC4-9B9D62AF1D38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C2094-011E-48DB-9318-ED60CB94456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3800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boardmfactory.com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mailto:settler@boardm.co.kr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본 </a:t>
            </a:r>
            <a:r>
              <a:rPr lang="en-US" altLang="ko-KR" sz="1200" b="1" dirty="0"/>
              <a:t>PPT </a:t>
            </a:r>
            <a:r>
              <a:rPr lang="ko-KR" altLang="en-US" sz="1200" b="1" dirty="0"/>
              <a:t>자료는 ㈜</a:t>
            </a:r>
            <a:r>
              <a:rPr lang="ko-KR" altLang="en-US" sz="1200" b="1" dirty="0" err="1"/>
              <a:t>보드엠의</a:t>
            </a:r>
            <a:r>
              <a:rPr lang="ko-KR" altLang="en-US" sz="1200" b="1" dirty="0"/>
              <a:t> 저작물입니다</a:t>
            </a:r>
            <a:r>
              <a:rPr lang="en-US" altLang="ko-KR" sz="1200" b="1" dirty="0"/>
              <a:t>.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웹사이트</a:t>
            </a:r>
            <a:r>
              <a:rPr lang="en-US" altLang="ko-KR" sz="1200" b="1" dirty="0"/>
              <a:t>(</a:t>
            </a:r>
            <a:r>
              <a:rPr lang="en-US" altLang="ko-KR" sz="1200" b="1" dirty="0">
                <a:hlinkClick r:id="rId3"/>
              </a:rPr>
              <a:t>http://boardmfactory.com</a:t>
            </a:r>
            <a:r>
              <a:rPr lang="en-US" altLang="ko-KR" sz="1200" b="1" dirty="0"/>
              <a:t>)</a:t>
            </a:r>
            <a:r>
              <a:rPr lang="ko-KR" altLang="en-US" sz="1200" b="1" dirty="0"/>
              <a:t>에서 다운로드 받은</a:t>
            </a:r>
            <a:br>
              <a:rPr lang="en-US" altLang="ko-KR" sz="1200" b="1" dirty="0"/>
            </a:br>
            <a:r>
              <a:rPr lang="ko-KR" altLang="en-US" sz="1200" b="1" dirty="0"/>
              <a:t>최신 버전으로 활용하실 것을 권합니다</a:t>
            </a:r>
            <a:r>
              <a:rPr lang="en-US" altLang="ko-KR" sz="1200" b="1" dirty="0"/>
              <a:t>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슬라이드 노트는 이 공지 부분을 제외하고 </a:t>
            </a:r>
            <a:br>
              <a:rPr lang="en-US" altLang="ko-KR" sz="1200" b="1" dirty="0"/>
            </a:br>
            <a:r>
              <a:rPr lang="ko-KR" altLang="en-US" sz="1200" b="1" dirty="0"/>
              <a:t>자유로운 수정이 가능합니다</a:t>
            </a:r>
            <a:r>
              <a:rPr lang="en-US" altLang="ko-KR" sz="1200" b="1" dirty="0"/>
              <a:t>.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200" b="1" dirty="0"/>
              <a:t>PPT </a:t>
            </a:r>
            <a:r>
              <a:rPr lang="ko-KR" altLang="en-US" sz="1200" b="1" dirty="0"/>
              <a:t>화면 부분은 필요에 따라 임의 수정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활용 가능하나</a:t>
            </a:r>
            <a:r>
              <a:rPr lang="en-US" altLang="ko-KR" sz="1200" b="1" dirty="0"/>
              <a:t>,</a:t>
            </a:r>
            <a:br>
              <a:rPr lang="en-US" altLang="ko-KR" sz="1200" b="1" dirty="0"/>
            </a:br>
            <a:r>
              <a:rPr lang="ko-KR" altLang="en-US" sz="1200" b="1" dirty="0"/>
              <a:t>수정된 버전을 무단 배포하는 것은 금지합니다</a:t>
            </a:r>
            <a:r>
              <a:rPr lang="en-US" altLang="ko-KR" sz="1200" b="1" dirty="0"/>
              <a:t>. </a:t>
            </a:r>
          </a:p>
          <a:p>
            <a:pPr marL="285750" indent="-28575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200" b="1" dirty="0"/>
              <a:t>자료 관련 건의사항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문의는 </a:t>
            </a:r>
            <a:r>
              <a:rPr lang="en-US" altLang="ko-KR" sz="1200" b="1" dirty="0">
                <a:hlinkClick r:id="rId4"/>
              </a:rPr>
              <a:t>settler@boardm.co.kr</a:t>
            </a:r>
            <a:r>
              <a:rPr lang="en-US" altLang="ko-KR" sz="1200" b="1" dirty="0"/>
              <a:t> </a:t>
            </a:r>
            <a:r>
              <a:rPr lang="ko-KR" altLang="en-US" sz="1200" b="1" dirty="0"/>
              <a:t>혹은</a:t>
            </a:r>
            <a:br>
              <a:rPr lang="en-US" altLang="ko-KR" sz="1200" b="1" dirty="0"/>
            </a:br>
            <a:r>
              <a:rPr lang="ko-KR" altLang="en-US" sz="1200" b="1" dirty="0"/>
              <a:t>카카오톡 </a:t>
            </a:r>
            <a:r>
              <a:rPr lang="ko-KR" altLang="en-US" sz="1200" b="1" u="sng" dirty="0" err="1"/>
              <a:t>보드엠</a:t>
            </a:r>
            <a:r>
              <a:rPr lang="ko-KR" altLang="en-US" sz="1200" b="1" dirty="0" err="1"/>
              <a:t>으로</a:t>
            </a:r>
            <a:r>
              <a:rPr lang="ko-KR" altLang="en-US" sz="1200" b="1" dirty="0"/>
              <a:t> 문의해 주세요</a:t>
            </a:r>
            <a:r>
              <a:rPr lang="en-US" altLang="ko-KR" sz="1200" b="1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ko-KR" altLang="en-US" sz="1200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0905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1612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아무래도 경험상 쓴 만큼 카드를 갖고 오게 된다고 생각하게 마련인데</a:t>
            </a:r>
            <a:r>
              <a:rPr lang="en-US" altLang="ko-KR" sz="1400" dirty="0"/>
              <a:t>, </a:t>
            </a:r>
            <a:r>
              <a:rPr lang="ko-KR" altLang="en-US" sz="1400" dirty="0"/>
              <a:t>독특하게도 사용한 카드의 </a:t>
            </a:r>
            <a:r>
              <a:rPr lang="en-US" altLang="ko-KR" sz="1400" dirty="0"/>
              <a:t>‘</a:t>
            </a:r>
            <a:r>
              <a:rPr lang="ko-KR" altLang="en-US" sz="1400" dirty="0"/>
              <a:t>숫자</a:t>
            </a:r>
            <a:r>
              <a:rPr lang="en-US" altLang="ko-KR" sz="1400" dirty="0"/>
              <a:t>’</a:t>
            </a:r>
            <a:r>
              <a:rPr lang="ko-KR" altLang="en-US" sz="1400" dirty="0"/>
              <a:t>만큼 가져오는 것입니다</a:t>
            </a:r>
            <a:r>
              <a:rPr lang="en-US" altLang="ko-KR" sz="1400" dirty="0"/>
              <a:t>. </a:t>
            </a:r>
            <a:r>
              <a:rPr lang="ko-KR" altLang="en-US" sz="1400" dirty="0"/>
              <a:t>이 부분을 강조해 주세요</a:t>
            </a:r>
            <a:r>
              <a:rPr lang="en-US" altLang="ko-KR" sz="1400" dirty="0"/>
              <a:t>. </a:t>
            </a:r>
            <a:r>
              <a:rPr lang="ko-KR" altLang="en-US" sz="1400" dirty="0"/>
              <a:t>처음에 많이 헤매는 부분입니다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7997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감점으로 빼내는 카드를 게임 끝날 때까지 보관하도록 해주세요</a:t>
            </a:r>
            <a:r>
              <a:rPr lang="en-US" altLang="ko-KR" sz="1400" dirty="0"/>
              <a:t>. </a:t>
            </a:r>
            <a:r>
              <a:rPr lang="ko-KR" altLang="en-US" sz="1400" dirty="0"/>
              <a:t>획득한 점수 카드 </a:t>
            </a:r>
            <a:r>
              <a:rPr lang="en-US" altLang="ko-KR" sz="1400" dirty="0"/>
              <a:t>(</a:t>
            </a:r>
            <a:r>
              <a:rPr lang="ko-KR" altLang="en-US" sz="1400" dirty="0"/>
              <a:t>산 카드</a:t>
            </a:r>
            <a:r>
              <a:rPr lang="en-US" altLang="ko-KR" sz="1400" dirty="0"/>
              <a:t>) </a:t>
            </a:r>
            <a:r>
              <a:rPr lang="ko-KR" altLang="en-US" sz="1400" dirty="0"/>
              <a:t>아래에 뒤집어 놓던지 하면 됩니다</a:t>
            </a:r>
            <a:r>
              <a:rPr lang="en-US" altLang="ko-KR" sz="1400" dirty="0"/>
              <a:t>. </a:t>
            </a:r>
            <a:r>
              <a:rPr lang="ko-KR" altLang="en-US" sz="1400" dirty="0"/>
              <a:t>끝나면 장당 </a:t>
            </a:r>
            <a:r>
              <a:rPr lang="en-US" altLang="ko-KR" sz="1400" dirty="0"/>
              <a:t>1</a:t>
            </a:r>
            <a:r>
              <a:rPr lang="ko-KR" altLang="en-US" sz="1400" dirty="0" err="1"/>
              <a:t>점씩</a:t>
            </a:r>
            <a:r>
              <a:rPr lang="ko-KR" altLang="en-US" sz="1400" dirty="0"/>
              <a:t> 감점입니다 </a:t>
            </a:r>
            <a:r>
              <a:rPr lang="en-US" altLang="ko-KR" sz="1400" dirty="0"/>
              <a:t>(</a:t>
            </a:r>
            <a:r>
              <a:rPr lang="ko-KR" altLang="en-US" sz="1400" dirty="0"/>
              <a:t>숫자와 무관하게</a:t>
            </a:r>
            <a:r>
              <a:rPr lang="en-US" altLang="ko-KR" sz="1400" dirty="0"/>
              <a:t>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339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dirty="0"/>
              <a:t>한 번에 여러 색깔의 산을 가져와도 됩니다</a:t>
            </a:r>
            <a:r>
              <a:rPr lang="en-US" altLang="ko-KR" sz="1400" dirty="0"/>
              <a:t>. (</a:t>
            </a:r>
            <a:r>
              <a:rPr lang="ko-KR" altLang="en-US" sz="1400" dirty="0"/>
              <a:t>규칙서 오류입니다</a:t>
            </a:r>
            <a:r>
              <a:rPr lang="en-US" altLang="ko-KR" sz="1400" dirty="0"/>
              <a:t>.)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5820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00021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마지막 차례가 감점을 줄이는데 큰 부분을 합니다</a:t>
            </a:r>
            <a:r>
              <a:rPr lang="en-US" altLang="ko-KR" sz="1400" dirty="0"/>
              <a:t>. </a:t>
            </a:r>
            <a:r>
              <a:rPr lang="ko-KR" altLang="en-US" sz="1400" dirty="0"/>
              <a:t>다만 이 부분은 설명으로도 힘들고 각자 직접 경험하는 것이 좋습니다</a:t>
            </a:r>
            <a:r>
              <a:rPr lang="en-US" altLang="ko-KR" sz="1400" dirty="0"/>
              <a:t>. </a:t>
            </a:r>
            <a:r>
              <a:rPr lang="ko-KR" altLang="en-US" sz="1400" dirty="0"/>
              <a:t>다음 페이지에도 나오듯이</a:t>
            </a:r>
            <a:r>
              <a:rPr lang="en-US" altLang="ko-KR" sz="1400" dirty="0"/>
              <a:t>, </a:t>
            </a:r>
            <a:r>
              <a:rPr lang="ko-KR" altLang="en-US" sz="1400" dirty="0"/>
              <a:t>게임이 끝나고 손에 있는 카드가 감점이 된다는 것을 강조해 주세요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42803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383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9972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3062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993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세팅 시 인원수에 따라 사용하는 산 카드 면에 주의하시고</a:t>
            </a:r>
            <a:r>
              <a:rPr lang="en-US" altLang="ko-KR" sz="1400" dirty="0"/>
              <a:t>, </a:t>
            </a:r>
            <a:r>
              <a:rPr lang="ko-KR" altLang="en-US" sz="1400" dirty="0"/>
              <a:t>특히 게임 중 산 카드를 획득했을 때 가져가면서 무의식적으로 뒤집지 않게 해주세요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45957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400" dirty="0"/>
              <a:t>규칙이 살짝 복잡하기 때문에 이런 플로우를 한 번 만들어 주면 좋습니다</a:t>
            </a:r>
            <a:r>
              <a:rPr lang="en-US" altLang="ko-KR" sz="1400" dirty="0"/>
              <a:t>. 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3423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2332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사실 이 경우는 안 좋은 경우입니다</a:t>
            </a:r>
            <a:r>
              <a:rPr lang="en-US" altLang="ko-KR" sz="1400" dirty="0"/>
              <a:t>. </a:t>
            </a:r>
            <a:r>
              <a:rPr lang="ko-KR" altLang="en-US" sz="1400" dirty="0"/>
              <a:t>감점이 생기는 것이기 때문입니다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지금 이 페이지와 다음 페이지가 연결되는 내용입니다</a:t>
            </a:r>
            <a:r>
              <a:rPr lang="en-US" altLang="ko-KR" sz="1400" dirty="0"/>
              <a:t>. </a:t>
            </a:r>
            <a:r>
              <a:rPr lang="ko-KR" altLang="en-US" sz="1400" dirty="0"/>
              <a:t>혼란이 없도록 잘 언급해 주세요</a:t>
            </a:r>
            <a:r>
              <a:rPr lang="en-US" altLang="ko-KR" sz="1400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1126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전 페이지에서 빠진 </a:t>
            </a:r>
            <a:r>
              <a:rPr lang="en-US" altLang="ko-KR" sz="1400" dirty="0"/>
              <a:t>1</a:t>
            </a:r>
            <a:r>
              <a:rPr lang="ko-KR" altLang="en-US" sz="1400" dirty="0"/>
              <a:t>과 </a:t>
            </a:r>
            <a:r>
              <a:rPr lang="en-US" altLang="ko-KR" sz="1400" dirty="0"/>
              <a:t>4 </a:t>
            </a:r>
            <a:r>
              <a:rPr lang="ko-KR" altLang="en-US" sz="1400" dirty="0"/>
              <a:t>빨간 색이 감점이 되었음을 주지시켜 주세요</a:t>
            </a:r>
            <a:r>
              <a:rPr lang="en-US" altLang="ko-KR" sz="1400" dirty="0"/>
              <a:t>. 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4115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400" dirty="0"/>
              <a:t>앞의 두 페이지와 다른 경우입니다</a:t>
            </a:r>
            <a:r>
              <a:rPr lang="en-US" altLang="ko-KR" sz="1400" dirty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4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400" dirty="0"/>
              <a:t>‘</a:t>
            </a:r>
            <a:r>
              <a:rPr lang="ko-KR" altLang="en-US" sz="1400" dirty="0"/>
              <a:t>이상</a:t>
            </a:r>
            <a:r>
              <a:rPr lang="en-US" altLang="ko-KR" sz="1400" dirty="0"/>
              <a:t>’</a:t>
            </a:r>
            <a:r>
              <a:rPr lang="ko-KR" altLang="en-US" sz="1400" dirty="0"/>
              <a:t>이기 때문에 같은 수도 놓을 수 있습니다</a:t>
            </a:r>
            <a:r>
              <a:rPr lang="en-US" altLang="ko-KR" sz="1400" dirty="0"/>
              <a:t>.</a:t>
            </a:r>
            <a:endParaRPr lang="ko-KR" altLang="en-US" sz="1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C2094-011E-48DB-9318-ED60CB94456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955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C22D8B8-E52B-18BA-01A1-4B90A29BE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AEFC0B7-3EE7-D921-F629-DD871D89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25D6AF3-C504-EBD5-7570-A1091A642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74F4522-25CF-55B0-DA5F-31ED645B8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F4E655F-B1B3-26BC-6B6D-8AE2445A3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6549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8B02FFF-463E-91C7-B1C1-598AC6F3B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EF79BA9-9DBE-BC98-2084-1A720ECFAF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54505D3-A505-2CE9-105C-070B4C733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34B906C-D4E2-9CB2-53A9-0B7DFC5A4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1411DA7-259A-D3F0-0051-DEB0E31F4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2367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25DF239-A72C-A0EB-3311-997830432B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B16AD4-2B06-F327-2BB7-270455E96C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DA37BC1-0AD2-F5A8-2208-FF41FC6A4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C52E1E1-5B85-D61C-6FCF-5F13CCAFD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7FA8201-6342-7BCD-7604-4EABBC4A5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001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3F5068-EABA-DBEC-5217-81DB33F02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8AC06C0-CB1A-367D-229A-87DC3BD1C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82871A-1156-8C6B-4B5A-A8B0E0A53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1B2001-7060-4AD0-3A3E-345B1A505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638F428-C142-6B44-650E-04ACCA23B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0589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1C9E1C8-82EC-423D-3F04-81B9E6DF1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A13BC6A2-C3E0-43B8-6DDE-F93C96C87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1A51741-4F59-DC33-ACED-48F9F2E4C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A4FF1AE-43A5-E5C3-E975-5CA53E1B4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B926342-4684-21B6-2047-AAEB4D8C3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5107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02F59F2-FDC7-AAE5-76CF-E776DFDB2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C82F6B9-BDD0-2A35-9ED5-57AB30AB55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368CE2E-DD5A-7DA1-8497-4FC7F7B63C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173DECB-C595-F17A-48E5-BB7766F58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A100E5A-B567-7418-FD17-32E635649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8B98D71-D280-8AB5-592D-B53BBFE2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530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4250BD3-DF52-A3E6-96E3-412BA7F34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87B29CA-E502-0160-57EF-87F0C1DB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0C1FBEC-E427-2994-8D2F-6F423F666C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3B6A1534-08D4-0155-766D-F49C87BE89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95AE836-5412-79A8-AFE8-D2C548AE4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7489A35C-71F7-E6A7-1E77-9F7C2CADF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9F43BD4-D6B3-22F2-D4AA-BF159C2F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0CB97185-2440-1FB6-0F44-9DC638299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0169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3B677F-9170-EBA5-4C20-EF5CA2D37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91D4A3D2-81A1-5C1D-ED8B-AB4E2BC4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2443842-8ED8-FDCA-EC31-37820B9F3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9BED6D9-3547-9829-3559-91FC4824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11797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272F856D-0784-A6D7-543B-38E032900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B3785323-46B7-73A7-B888-26E7CFB3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09FF332-8C17-65E4-968D-06ED90A11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85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92A3FD-990F-1902-0D84-33D694DBD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84A6AB0-9517-1DD9-A2B7-F65D9FA94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F3733F2-FEAE-D111-7A67-BDB7B140BF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CF52691-9168-264B-7F82-7E5642F7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F669628-79B0-1724-30A5-275423050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53DCF67-4EC5-F315-DE1F-7750F59E2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849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A9F7F0-E379-B94D-2056-CDC221D52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5F3661DD-832B-1807-73BF-231C60B787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AFE85D-26AD-2358-55FE-B102993892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709E2A-A4AC-E7A2-5EB9-E2C741DA8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772452D-3553-2D95-6841-DF38BC58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3FFBBF9A-AD7F-B37C-C437-125FDEA31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265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19FF30A4-8BC1-B9CA-3305-90500B467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8AFC0F4-E8D3-F308-6E23-4806A9C67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745B0AF-EC73-6753-CE60-9E3B336826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F40545-4268-4343-BC97-1267973FA407}" type="datetimeFigureOut">
              <a:rPr lang="ko-KR" altLang="en-US" smtClean="0"/>
              <a:t>2023-03-30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DCC179A-EDDA-4D9E-ABD6-03B15799D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DC0B1CE-1C95-F6C9-6465-6B98EABAF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833C8-B022-429D-AF68-F4E737C408B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84F04B0-AC72-A8ED-039A-30074625F1AC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1015778" y="0"/>
            <a:ext cx="1641202" cy="62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10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1.png"/><Relationship Id="rId10" Type="http://schemas.openxmlformats.org/officeDocument/2006/relationships/image" Target="../media/image34.png"/><Relationship Id="rId4" Type="http://schemas.openxmlformats.org/officeDocument/2006/relationships/image" Target="../media/image10.pn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26.png"/><Relationship Id="rId5" Type="http://schemas.openxmlformats.org/officeDocument/2006/relationships/image" Target="../media/image35.png"/><Relationship Id="rId10" Type="http://schemas.openxmlformats.org/officeDocument/2006/relationships/image" Target="../media/image41.png"/><Relationship Id="rId4" Type="http://schemas.openxmlformats.org/officeDocument/2006/relationships/image" Target="../media/image10.png"/><Relationship Id="rId9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26" Type="http://schemas.openxmlformats.org/officeDocument/2006/relationships/image" Target="../media/image63.png"/><Relationship Id="rId3" Type="http://schemas.openxmlformats.org/officeDocument/2006/relationships/image" Target="../media/image42.png"/><Relationship Id="rId21" Type="http://schemas.openxmlformats.org/officeDocument/2006/relationships/image" Target="../media/image58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5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53.png"/><Relationship Id="rId20" Type="http://schemas.openxmlformats.org/officeDocument/2006/relationships/image" Target="../media/image57.png"/><Relationship Id="rId29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48.png"/><Relationship Id="rId24" Type="http://schemas.openxmlformats.org/officeDocument/2006/relationships/image" Target="../media/image61.png"/><Relationship Id="rId32" Type="http://schemas.openxmlformats.org/officeDocument/2006/relationships/image" Target="../media/image69.png"/><Relationship Id="rId5" Type="http://schemas.openxmlformats.org/officeDocument/2006/relationships/image" Target="../media/image13.png"/><Relationship Id="rId15" Type="http://schemas.openxmlformats.org/officeDocument/2006/relationships/image" Target="../media/image52.png"/><Relationship Id="rId23" Type="http://schemas.openxmlformats.org/officeDocument/2006/relationships/image" Target="../media/image60.png"/><Relationship Id="rId28" Type="http://schemas.openxmlformats.org/officeDocument/2006/relationships/image" Target="../media/image65.pn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31" Type="http://schemas.openxmlformats.org/officeDocument/2006/relationships/image" Target="../media/image68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Relationship Id="rId14" Type="http://schemas.openxmlformats.org/officeDocument/2006/relationships/image" Target="../media/image51.png"/><Relationship Id="rId22" Type="http://schemas.openxmlformats.org/officeDocument/2006/relationships/image" Target="../media/image59.png"/><Relationship Id="rId27" Type="http://schemas.openxmlformats.org/officeDocument/2006/relationships/image" Target="../media/image64.png"/><Relationship Id="rId30" Type="http://schemas.openxmlformats.org/officeDocument/2006/relationships/image" Target="../media/image6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13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2.pn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6.png"/><Relationship Id="rId3" Type="http://schemas.openxmlformats.org/officeDocument/2006/relationships/image" Target="../media/image28.png"/><Relationship Id="rId7" Type="http://schemas.openxmlformats.org/officeDocument/2006/relationships/image" Target="../media/image22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7.png"/><Relationship Id="rId5" Type="http://schemas.openxmlformats.org/officeDocument/2006/relationships/image" Target="../media/image10.png"/><Relationship Id="rId10" Type="http://schemas.openxmlformats.org/officeDocument/2006/relationships/image" Target="../media/image30.png"/><Relationship Id="rId4" Type="http://schemas.openxmlformats.org/officeDocument/2006/relationships/image" Target="../media/image13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7.png"/><Relationship Id="rId3" Type="http://schemas.openxmlformats.org/officeDocument/2006/relationships/image" Target="../media/image13.png"/><Relationship Id="rId7" Type="http://schemas.openxmlformats.org/officeDocument/2006/relationships/image" Target="../media/image23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8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0.png"/><Relationship Id="rId9" Type="http://schemas.openxmlformats.org/officeDocument/2006/relationships/image" Target="../media/image25.png"/><Relationship Id="rId1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달력이(가) 표시된 사진&#10;&#10;자동 생성된 설명">
            <a:extLst>
              <a:ext uri="{FF2B5EF4-FFF2-40B4-BE49-F238E27FC236}">
                <a16:creationId xmlns:a16="http://schemas.microsoft.com/office/drawing/2014/main" id="{BEE7C701-6820-6648-F102-1535FCDB5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308" y="316346"/>
            <a:ext cx="6225308" cy="6225308"/>
          </a:xfrm>
          <a:prstGeom prst="rect">
            <a:avLst/>
          </a:prstGeom>
        </p:spPr>
      </p:pic>
      <p:pic>
        <p:nvPicPr>
          <p:cNvPr id="7" name="그림 6" descr="로고이(가) 표시된 사진&#10;&#10;자동 생성된 설명">
            <a:extLst>
              <a:ext uri="{FF2B5EF4-FFF2-40B4-BE49-F238E27FC236}">
                <a16:creationId xmlns:a16="http://schemas.microsoft.com/office/drawing/2014/main" id="{C78AEFE3-C3AF-6105-77A9-379DF40C337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656" y="-701962"/>
            <a:ext cx="6991905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0D74CA2F-84D2-749B-619A-9234AD7428B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330" y="3552193"/>
            <a:ext cx="3204558" cy="172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98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진행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AD61061-C1D1-1251-4031-147571B72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7" y="4315125"/>
            <a:ext cx="2471933" cy="23256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7AF56D-6A59-A265-829F-4D96F2972A8E}"/>
              </a:ext>
            </a:extLst>
          </p:cNvPr>
          <p:cNvSpPr txBox="1"/>
          <p:nvPr/>
        </p:nvSpPr>
        <p:spPr>
          <a:xfrm>
            <a:off x="514748" y="1988346"/>
            <a:ext cx="937770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내려 놓은 카드로 새로운 무리를 만듭니다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2287E7-B463-21CE-AC6C-3C96B3EF7B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26" y="-78156"/>
            <a:ext cx="5242062" cy="5242062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7E5AB48-AA05-155D-B81A-3C0E4AF8401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208" y="3091175"/>
            <a:ext cx="1508825" cy="2346553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4AE6B567-63F6-C594-7AAC-CC5A1A44D63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09" y="3051974"/>
            <a:ext cx="1447709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F39DB6AD-2D18-3BC6-9A06-9209FAC03E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40" y="3756267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직사각형 17">
            <a:extLst>
              <a:ext uri="{FF2B5EF4-FFF2-40B4-BE49-F238E27FC236}">
                <a16:creationId xmlns:a16="http://schemas.microsoft.com/office/drawing/2014/main" id="{97E0091B-BFA1-B337-2594-7E2E802EE734}"/>
              </a:ext>
            </a:extLst>
          </p:cNvPr>
          <p:cNvSpPr/>
          <p:nvPr/>
        </p:nvSpPr>
        <p:spPr>
          <a:xfrm>
            <a:off x="2289544" y="3027784"/>
            <a:ext cx="1718155" cy="2473336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DFD4B4-792E-F06D-FE6B-CD69DF5C7ABC}"/>
              </a:ext>
            </a:extLst>
          </p:cNvPr>
          <p:cNvSpPr txBox="1"/>
          <p:nvPr/>
        </p:nvSpPr>
        <p:spPr>
          <a:xfrm>
            <a:off x="2448130" y="5529472"/>
            <a:ext cx="1562498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새로운 무리</a:t>
            </a:r>
            <a:endParaRPr lang="en-US" altLang="ko-KR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6" name="사각형: 둥근 모서리 5">
            <a:extLst>
              <a:ext uri="{FF2B5EF4-FFF2-40B4-BE49-F238E27FC236}">
                <a16:creationId xmlns:a16="http://schemas.microsoft.com/office/drawing/2014/main" id="{7A9A1606-7379-2CDD-7AA7-5DBC84D487C0}"/>
              </a:ext>
            </a:extLst>
          </p:cNvPr>
          <p:cNvSpPr/>
          <p:nvPr/>
        </p:nvSpPr>
        <p:spPr>
          <a:xfrm>
            <a:off x="315904" y="1186827"/>
            <a:ext cx="7383590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1-B. </a:t>
            </a:r>
            <a:r>
              <a:rPr lang="ko-KR" altLang="en-US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손에서 카드 내려놓기 </a:t>
            </a:r>
            <a:r>
              <a:rPr lang="en-US" altLang="ko-KR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+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무리가 없다면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94B1D88B-A4C7-9999-C69E-AA953C5866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135">
            <a:off x="6622686" y="3673036"/>
            <a:ext cx="2302719" cy="35812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F309D520-AB13-2ABC-BEF8-484A306BF7D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888">
            <a:off x="8254548" y="3317149"/>
            <a:ext cx="2302719" cy="35812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9F70BE4D-D2C8-4EE0-BC04-5DFFB5E0616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568">
            <a:off x="10048223" y="3339888"/>
            <a:ext cx="2302721" cy="35812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3992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진행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AD61061-C1D1-1251-4031-147571B72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7" y="4315125"/>
            <a:ext cx="2471933" cy="23256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7AF56D-6A59-A265-829F-4D96F2972A8E}"/>
              </a:ext>
            </a:extLst>
          </p:cNvPr>
          <p:cNvSpPr txBox="1"/>
          <p:nvPr/>
        </p:nvSpPr>
        <p:spPr>
          <a:xfrm>
            <a:off x="678247" y="1726125"/>
            <a:ext cx="10624178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단계에서 내려놓은 염소 카드의 숫자만큼의 카드를 손으로 가져옵니다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주의</a:t>
            </a:r>
            <a:r>
              <a:rPr lang="en-US" altLang="ko-KR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 </a:t>
            </a:r>
            <a:r>
              <a:rPr lang="ko-KR" altLang="en-US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내려놓은 장수가 아닌</a:t>
            </a:r>
            <a:r>
              <a:rPr lang="en-US" altLang="ko-KR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2200" dirty="0" err="1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숫자만큼입니다</a:t>
            </a:r>
            <a:r>
              <a:rPr lang="en-US" altLang="ko-KR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</a:p>
        </p:txBody>
      </p:sp>
      <p:pic>
        <p:nvPicPr>
          <p:cNvPr id="8" name="그림 7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7AD8C2AD-096B-CB8F-6723-1A3CD002FD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2513975"/>
            <a:ext cx="3602299" cy="3602299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C15394B9-741D-BF2F-0AFC-E7BA701A533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2813" y="2501114"/>
            <a:ext cx="1691527" cy="26306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9" name="직사각형 18">
            <a:extLst>
              <a:ext uri="{FF2B5EF4-FFF2-40B4-BE49-F238E27FC236}">
                <a16:creationId xmlns:a16="http://schemas.microsoft.com/office/drawing/2014/main" id="{54F2147E-92B6-404D-13AE-61291C33C747}"/>
              </a:ext>
            </a:extLst>
          </p:cNvPr>
          <p:cNvSpPr/>
          <p:nvPr/>
        </p:nvSpPr>
        <p:spPr>
          <a:xfrm>
            <a:off x="9354730" y="2447109"/>
            <a:ext cx="1947695" cy="2751908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B7AEAD-B201-63C5-E1D9-AA6CB2DBF302}"/>
              </a:ext>
            </a:extLst>
          </p:cNvPr>
          <p:cNvSpPr txBox="1"/>
          <p:nvPr/>
        </p:nvSpPr>
        <p:spPr>
          <a:xfrm>
            <a:off x="8715955" y="5274933"/>
            <a:ext cx="322524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 카드를 내려놨다면 </a:t>
            </a:r>
            <a:r>
              <a:rPr lang="en-US" altLang="ko-KR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</a:t>
            </a:r>
            <a:r>
              <a:rPr lang="ko-KR" altLang="en-US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</a:t>
            </a:r>
            <a:r>
              <a:rPr lang="en-US" altLang="ko-KR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56A96F3-B0A2-22F4-BC63-803B2D4387C0}"/>
              </a:ext>
            </a:extLst>
          </p:cNvPr>
          <p:cNvSpPr txBox="1"/>
          <p:nvPr/>
        </p:nvSpPr>
        <p:spPr>
          <a:xfrm>
            <a:off x="645087" y="5896377"/>
            <a:ext cx="11354840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예를 들어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이번에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5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장의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“2”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카드를 내려 놓았다 해도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공개 카드들 중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장만 가져옵니다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26" name="그림 25" descr="텍스트, 실내, 방이(가) 표시된 사진&#10;&#10;자동 생성된 설명">
            <a:extLst>
              <a:ext uri="{FF2B5EF4-FFF2-40B4-BE49-F238E27FC236}">
                <a16:creationId xmlns:a16="http://schemas.microsoft.com/office/drawing/2014/main" id="{2E57F84F-B9EB-03A8-FE1C-E99B5BDAE4F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72788">
            <a:off x="4083320" y="2638046"/>
            <a:ext cx="3504548" cy="340470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DC907092-3752-8C21-368D-C78EEAB448D8}"/>
              </a:ext>
            </a:extLst>
          </p:cNvPr>
          <p:cNvSpPr txBox="1"/>
          <p:nvPr/>
        </p:nvSpPr>
        <p:spPr>
          <a:xfrm>
            <a:off x="5835594" y="3180636"/>
            <a:ext cx="167914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공개 카드 더미</a:t>
            </a:r>
            <a:endParaRPr lang="en-US" altLang="ko-KR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D886F578-95D2-EFC0-1640-C87B8AF640EA}"/>
              </a:ext>
            </a:extLst>
          </p:cNvPr>
          <p:cNvSpPr/>
          <p:nvPr/>
        </p:nvSpPr>
        <p:spPr>
          <a:xfrm>
            <a:off x="2982686" y="1066318"/>
            <a:ext cx="6226628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2.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 가져오기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4479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화살표: 굽음 22">
            <a:extLst>
              <a:ext uri="{FF2B5EF4-FFF2-40B4-BE49-F238E27FC236}">
                <a16:creationId xmlns:a16="http://schemas.microsoft.com/office/drawing/2014/main" id="{20446AB7-4E40-7A2B-4A52-6DD7FD87A469}"/>
              </a:ext>
            </a:extLst>
          </p:cNvPr>
          <p:cNvSpPr/>
          <p:nvPr/>
        </p:nvSpPr>
        <p:spPr>
          <a:xfrm>
            <a:off x="7164226" y="2092751"/>
            <a:ext cx="1669183" cy="450393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5" name="화살표: 굽음 24">
            <a:extLst>
              <a:ext uri="{FF2B5EF4-FFF2-40B4-BE49-F238E27FC236}">
                <a16:creationId xmlns:a16="http://schemas.microsoft.com/office/drawing/2014/main" id="{4F006000-E765-36C7-0658-F33C9B99DBE4}"/>
              </a:ext>
            </a:extLst>
          </p:cNvPr>
          <p:cNvSpPr/>
          <p:nvPr/>
        </p:nvSpPr>
        <p:spPr>
          <a:xfrm>
            <a:off x="9520540" y="2598868"/>
            <a:ext cx="1669183" cy="450393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진행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AD61061-C1D1-1251-4031-147571B72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7" y="4315125"/>
            <a:ext cx="2471933" cy="23256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7AF56D-6A59-A265-829F-4D96F2972A8E}"/>
              </a:ext>
            </a:extLst>
          </p:cNvPr>
          <p:cNvSpPr txBox="1"/>
          <p:nvPr/>
        </p:nvSpPr>
        <p:spPr>
          <a:xfrm>
            <a:off x="783911" y="717723"/>
            <a:ext cx="10624178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카드를 가져오고 나서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8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장이 넘는다면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8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장이 되도록 버립니다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※ </a:t>
            </a:r>
            <a:r>
              <a:rPr lang="ko-KR" altLang="en-US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버린 카드는 장당 </a:t>
            </a:r>
            <a:r>
              <a:rPr lang="en-US" altLang="ko-KR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</a:t>
            </a:r>
            <a:r>
              <a:rPr lang="ko-KR" altLang="en-US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점 감점입니다</a:t>
            </a:r>
            <a:r>
              <a:rPr lang="en-US" altLang="ko-KR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 </a:t>
            </a:r>
            <a:r>
              <a:rPr lang="ko-KR" altLang="en-US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갖고 계세요</a:t>
            </a:r>
            <a:r>
              <a:rPr lang="en-US" altLang="ko-KR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</a:p>
        </p:txBody>
      </p:sp>
      <p:pic>
        <p:nvPicPr>
          <p:cNvPr id="8" name="그림 7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7AD8C2AD-096B-CB8F-6723-1A3CD002FD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90" y="2705564"/>
            <a:ext cx="3602299" cy="360229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5AB57B1-6D7F-0FBF-B0ED-73097192018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2135">
            <a:off x="1938030" y="2800579"/>
            <a:ext cx="1461321" cy="227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9D172734-5C1E-BABA-457F-8A6C383CAAD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11146">
            <a:off x="2564412" y="2651058"/>
            <a:ext cx="1461321" cy="22726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75DA5FC2-6C9D-26E3-654D-AC892DAC297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597">
            <a:off x="3238198" y="2478429"/>
            <a:ext cx="1461322" cy="227267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86B78CB7-6EFE-E1B5-5004-6395C301426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213" y="2385767"/>
            <a:ext cx="1520902" cy="236533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04374F25-D907-7872-C4BC-937A5C7ECE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9693">
            <a:off x="4835559" y="2383089"/>
            <a:ext cx="1486249" cy="231144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C2F47126-14E6-9020-05CA-8655D21CE90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12">
            <a:off x="5604063" y="2383089"/>
            <a:ext cx="1486249" cy="231144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315B6C65-08B6-C187-182C-C955FAAAC265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9812">
            <a:off x="6645487" y="2483414"/>
            <a:ext cx="1486249" cy="231144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07B57AA-472A-8A60-1070-52FE1B1EC5E8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4766">
            <a:off x="7309670" y="2638763"/>
            <a:ext cx="1503344" cy="233803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그림 14" descr="텍스트이(가) 표시된 사진&#10;&#10;자동 생성된 설명">
            <a:extLst>
              <a:ext uri="{FF2B5EF4-FFF2-40B4-BE49-F238E27FC236}">
                <a16:creationId xmlns:a16="http://schemas.microsoft.com/office/drawing/2014/main" id="{D97771C8-CC97-0163-9BB9-DFB128D1BEA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1531">
            <a:off x="8027041" y="2813751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그림 16" descr="텍스트이(가) 표시된 사진&#10;&#10;자동 생성된 설명">
            <a:extLst>
              <a:ext uri="{FF2B5EF4-FFF2-40B4-BE49-F238E27FC236}">
                <a16:creationId xmlns:a16="http://schemas.microsoft.com/office/drawing/2014/main" id="{08BA881B-185A-BA05-2ED1-183350CDBB0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915">
            <a:off x="8803211" y="2999017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오른쪽 중괄호 17">
            <a:extLst>
              <a:ext uri="{FF2B5EF4-FFF2-40B4-BE49-F238E27FC236}">
                <a16:creationId xmlns:a16="http://schemas.microsoft.com/office/drawing/2014/main" id="{A0751AD9-A147-1D21-1870-8FDEE802596E}"/>
              </a:ext>
            </a:extLst>
          </p:cNvPr>
          <p:cNvSpPr/>
          <p:nvPr/>
        </p:nvSpPr>
        <p:spPr>
          <a:xfrm rot="5400000">
            <a:off x="5829718" y="2258787"/>
            <a:ext cx="543067" cy="6865123"/>
          </a:xfrm>
          <a:prstGeom prst="rightBrace">
            <a:avLst>
              <a:gd name="adj1" fmla="val 97610"/>
              <a:gd name="adj2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0C520C-2092-51A4-766A-10841F651FBF}"/>
              </a:ext>
            </a:extLst>
          </p:cNvPr>
          <p:cNvSpPr txBox="1"/>
          <p:nvPr/>
        </p:nvSpPr>
        <p:spPr>
          <a:xfrm>
            <a:off x="874190" y="5911932"/>
            <a:ext cx="10624178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10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장이므로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 제거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531884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그림 30">
            <a:extLst>
              <a:ext uri="{FF2B5EF4-FFF2-40B4-BE49-F238E27FC236}">
                <a16:creationId xmlns:a16="http://schemas.microsoft.com/office/drawing/2014/main" id="{B1B65AC8-2956-83AC-9C78-AE0E0C810E0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4" y="2908222"/>
            <a:ext cx="971082" cy="1510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4B43473A-EAF6-E9CD-0FF5-F3F8025160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4" y="3356381"/>
            <a:ext cx="971082" cy="1510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진행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AD61061-C1D1-1251-4031-147571B72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7" y="4315125"/>
            <a:ext cx="2471933" cy="23256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7AF56D-6A59-A265-829F-4D96F2972A8E}"/>
              </a:ext>
            </a:extLst>
          </p:cNvPr>
          <p:cNvSpPr txBox="1"/>
          <p:nvPr/>
        </p:nvSpPr>
        <p:spPr>
          <a:xfrm>
            <a:off x="366039" y="1641486"/>
            <a:ext cx="10624178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자신의 앞에 있는 무리의 카드 </a:t>
            </a:r>
            <a:r>
              <a:rPr lang="ko-KR" altLang="en-US" sz="22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장수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를 세어 봅니다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그리고 같은 색깔의 산 카드들을 살펴 봅니다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7F3060B0-881A-9633-CF02-1B960F76974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394" y="3887425"/>
            <a:ext cx="971082" cy="1510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5" name="그림 34" descr="텍스트, 표지판, 벡터 그래픽이(가) 표시된 사진&#10;&#10;자동 생성된 설명">
            <a:extLst>
              <a:ext uri="{FF2B5EF4-FFF2-40B4-BE49-F238E27FC236}">
                <a16:creationId xmlns:a16="http://schemas.microsoft.com/office/drawing/2014/main" id="{9D453488-8FFE-AC42-48EE-F59AB5CB340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87" y="2908222"/>
            <a:ext cx="971082" cy="1510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7" name="그림 36" descr="로고이(가) 표시된 사진&#10;&#10;자동 생성된 설명">
            <a:extLst>
              <a:ext uri="{FF2B5EF4-FFF2-40B4-BE49-F238E27FC236}">
                <a16:creationId xmlns:a16="http://schemas.microsoft.com/office/drawing/2014/main" id="{ED8CF433-898B-F7BB-E396-754DFC23CCFB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287" y="3409317"/>
            <a:ext cx="971082" cy="1510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9" name="그림 38">
            <a:extLst>
              <a:ext uri="{FF2B5EF4-FFF2-40B4-BE49-F238E27FC236}">
                <a16:creationId xmlns:a16="http://schemas.microsoft.com/office/drawing/2014/main" id="{DE3299E0-4302-166D-C362-5237E8CCB7BA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736" y="2900066"/>
            <a:ext cx="971082" cy="1510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5BDCE2FF-D5B2-A77D-B6DF-D881B4AB64C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549" y="3346893"/>
            <a:ext cx="971082" cy="151024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9C91F140-C98F-B34D-A505-A8AD20EE6E6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98" y="177212"/>
            <a:ext cx="802787" cy="802787"/>
          </a:xfrm>
          <a:prstGeom prst="rect">
            <a:avLst/>
          </a:prstGeom>
        </p:spPr>
      </p:pic>
      <p:pic>
        <p:nvPicPr>
          <p:cNvPr id="49" name="그림 48">
            <a:extLst>
              <a:ext uri="{FF2B5EF4-FFF2-40B4-BE49-F238E27FC236}">
                <a16:creationId xmlns:a16="http://schemas.microsoft.com/office/drawing/2014/main" id="{000AA310-BE22-8EDF-44D3-AEC44750647B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767" y="177212"/>
            <a:ext cx="802787" cy="802787"/>
          </a:xfrm>
          <a:prstGeom prst="rect">
            <a:avLst/>
          </a:prstGeom>
        </p:spPr>
      </p:pic>
      <p:pic>
        <p:nvPicPr>
          <p:cNvPr id="51" name="그림 50">
            <a:extLst>
              <a:ext uri="{FF2B5EF4-FFF2-40B4-BE49-F238E27FC236}">
                <a16:creationId xmlns:a16="http://schemas.microsoft.com/office/drawing/2014/main" id="{1C57632D-B12D-C092-A7D8-41219410090D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012" y="184481"/>
            <a:ext cx="802787" cy="802787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9256334E-239D-4A61-8FBA-136294B0563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98" y="1021148"/>
            <a:ext cx="802788" cy="802788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6CDB317C-7FD8-E8FD-FC56-895084B4359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013" y="1021149"/>
            <a:ext cx="802788" cy="802788"/>
          </a:xfrm>
          <a:prstGeom prst="rect">
            <a:avLst/>
          </a:prstGeom>
        </p:spPr>
      </p:pic>
      <p:pic>
        <p:nvPicPr>
          <p:cNvPr id="57" name="그림 56">
            <a:extLst>
              <a:ext uri="{FF2B5EF4-FFF2-40B4-BE49-F238E27FC236}">
                <a16:creationId xmlns:a16="http://schemas.microsoft.com/office/drawing/2014/main" id="{581461D9-2E5C-D853-C453-FC4EDB5ADF18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92" y="1021541"/>
            <a:ext cx="802787" cy="802787"/>
          </a:xfrm>
          <a:prstGeom prst="rect">
            <a:avLst/>
          </a:prstGeom>
        </p:spPr>
      </p:pic>
      <p:pic>
        <p:nvPicPr>
          <p:cNvPr id="59" name="그림 58">
            <a:extLst>
              <a:ext uri="{FF2B5EF4-FFF2-40B4-BE49-F238E27FC236}">
                <a16:creationId xmlns:a16="http://schemas.microsoft.com/office/drawing/2014/main" id="{A7789536-14ED-568D-27B2-055DE37C2E87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97" y="1854361"/>
            <a:ext cx="802788" cy="802788"/>
          </a:xfrm>
          <a:prstGeom prst="rect">
            <a:avLst/>
          </a:prstGeom>
        </p:spPr>
      </p:pic>
      <p:pic>
        <p:nvPicPr>
          <p:cNvPr id="61" name="그림 60">
            <a:extLst>
              <a:ext uri="{FF2B5EF4-FFF2-40B4-BE49-F238E27FC236}">
                <a16:creationId xmlns:a16="http://schemas.microsoft.com/office/drawing/2014/main" id="{12D73AAD-E392-0A38-EC8B-8C338BE5706B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92" y="1854362"/>
            <a:ext cx="802787" cy="802787"/>
          </a:xfrm>
          <a:prstGeom prst="rect">
            <a:avLst/>
          </a:prstGeom>
        </p:spPr>
      </p:pic>
      <p:pic>
        <p:nvPicPr>
          <p:cNvPr id="63" name="그림 62" descr="로고이(가) 표시된 사진&#10;&#10;자동 생성된 설명">
            <a:extLst>
              <a:ext uri="{FF2B5EF4-FFF2-40B4-BE49-F238E27FC236}">
                <a16:creationId xmlns:a16="http://schemas.microsoft.com/office/drawing/2014/main" id="{34F47997-79F8-2EF7-0052-054245EAFBC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51" y="1854361"/>
            <a:ext cx="796543" cy="796543"/>
          </a:xfrm>
          <a:prstGeom prst="rect">
            <a:avLst/>
          </a:prstGeom>
        </p:spPr>
      </p:pic>
      <p:pic>
        <p:nvPicPr>
          <p:cNvPr id="65" name="그림 64">
            <a:extLst>
              <a:ext uri="{FF2B5EF4-FFF2-40B4-BE49-F238E27FC236}">
                <a16:creationId xmlns:a16="http://schemas.microsoft.com/office/drawing/2014/main" id="{49FCD07C-9F0F-8F23-6E5E-51046DB36E1F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34" y="2702709"/>
            <a:ext cx="802788" cy="802788"/>
          </a:xfrm>
          <a:prstGeom prst="rect">
            <a:avLst/>
          </a:prstGeom>
        </p:spPr>
      </p:pic>
      <p:pic>
        <p:nvPicPr>
          <p:cNvPr id="67" name="그림 66">
            <a:extLst>
              <a:ext uri="{FF2B5EF4-FFF2-40B4-BE49-F238E27FC236}">
                <a16:creationId xmlns:a16="http://schemas.microsoft.com/office/drawing/2014/main" id="{37B0E79A-3B3D-0E05-41A0-01FAAF59174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97" y="3525385"/>
            <a:ext cx="802788" cy="802788"/>
          </a:xfrm>
          <a:prstGeom prst="rect">
            <a:avLst/>
          </a:prstGeom>
        </p:spPr>
      </p:pic>
      <p:pic>
        <p:nvPicPr>
          <p:cNvPr id="69" name="그림 68">
            <a:extLst>
              <a:ext uri="{FF2B5EF4-FFF2-40B4-BE49-F238E27FC236}">
                <a16:creationId xmlns:a16="http://schemas.microsoft.com/office/drawing/2014/main" id="{508B666C-86FD-90C8-1D8B-D83B1ECFAEAE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34" y="4367949"/>
            <a:ext cx="802788" cy="802788"/>
          </a:xfrm>
          <a:prstGeom prst="rect">
            <a:avLst/>
          </a:prstGeom>
        </p:spPr>
      </p:pic>
      <p:pic>
        <p:nvPicPr>
          <p:cNvPr id="71" name="그림 70">
            <a:extLst>
              <a:ext uri="{FF2B5EF4-FFF2-40B4-BE49-F238E27FC236}">
                <a16:creationId xmlns:a16="http://schemas.microsoft.com/office/drawing/2014/main" id="{76C2D77A-2B80-6111-F954-6B30B45C4011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6535" y="5201246"/>
            <a:ext cx="802788" cy="802788"/>
          </a:xfrm>
          <a:prstGeom prst="rect">
            <a:avLst/>
          </a:prstGeom>
        </p:spPr>
      </p:pic>
      <p:pic>
        <p:nvPicPr>
          <p:cNvPr id="73" name="그림 72">
            <a:extLst>
              <a:ext uri="{FF2B5EF4-FFF2-40B4-BE49-F238E27FC236}">
                <a16:creationId xmlns:a16="http://schemas.microsoft.com/office/drawing/2014/main" id="{9075DA5E-DD37-3DA8-29A2-0E857EBCE2F4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92" y="2690579"/>
            <a:ext cx="802787" cy="802787"/>
          </a:xfrm>
          <a:prstGeom prst="rect">
            <a:avLst/>
          </a:prstGeom>
        </p:spPr>
      </p:pic>
      <p:pic>
        <p:nvPicPr>
          <p:cNvPr id="75" name="그림 74">
            <a:extLst>
              <a:ext uri="{FF2B5EF4-FFF2-40B4-BE49-F238E27FC236}">
                <a16:creationId xmlns:a16="http://schemas.microsoft.com/office/drawing/2014/main" id="{87BECBA6-CDB7-B556-4D21-BC13B10E1B6B}"/>
              </a:ext>
            </a:extLst>
          </p:cNvPr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92" y="3528660"/>
            <a:ext cx="802787" cy="802787"/>
          </a:xfrm>
          <a:prstGeom prst="rect">
            <a:avLst/>
          </a:prstGeom>
        </p:spPr>
      </p:pic>
      <p:pic>
        <p:nvPicPr>
          <p:cNvPr id="77" name="그림 76">
            <a:extLst>
              <a:ext uri="{FF2B5EF4-FFF2-40B4-BE49-F238E27FC236}">
                <a16:creationId xmlns:a16="http://schemas.microsoft.com/office/drawing/2014/main" id="{D2018D1F-25D2-918F-9CD7-33A87C9A843D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285" y="4360787"/>
            <a:ext cx="809950" cy="809950"/>
          </a:xfrm>
          <a:prstGeom prst="rect">
            <a:avLst/>
          </a:prstGeom>
        </p:spPr>
      </p:pic>
      <p:pic>
        <p:nvPicPr>
          <p:cNvPr id="79" name="그림 78">
            <a:extLst>
              <a:ext uri="{FF2B5EF4-FFF2-40B4-BE49-F238E27FC236}">
                <a16:creationId xmlns:a16="http://schemas.microsoft.com/office/drawing/2014/main" id="{98D6FAC7-0249-FCE2-C8EF-B1486D9CB6CB}"/>
              </a:ext>
            </a:extLst>
          </p:cNvPr>
          <p:cNvPicPr>
            <a:picLocks noChangeAspect="1"/>
          </p:cNvPicPr>
          <p:nvPr/>
        </p:nvPicPr>
        <p:blipFill>
          <a:blip r:embed="rId2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6372" y="5207637"/>
            <a:ext cx="802788" cy="802788"/>
          </a:xfrm>
          <a:prstGeom prst="rect">
            <a:avLst/>
          </a:prstGeom>
        </p:spPr>
      </p:pic>
      <p:pic>
        <p:nvPicPr>
          <p:cNvPr id="81" name="그림 80">
            <a:extLst>
              <a:ext uri="{FF2B5EF4-FFF2-40B4-BE49-F238E27FC236}">
                <a16:creationId xmlns:a16="http://schemas.microsoft.com/office/drawing/2014/main" id="{5F4EB537-6A47-1B52-79B1-460A1F076EDD}"/>
              </a:ext>
            </a:extLst>
          </p:cNvPr>
          <p:cNvPicPr>
            <a:picLocks noChangeAspect="1"/>
          </p:cNvPicPr>
          <p:nvPr/>
        </p:nvPicPr>
        <p:blipFill>
          <a:blip r:embed="rId2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851" y="2690579"/>
            <a:ext cx="805445" cy="805445"/>
          </a:xfrm>
          <a:prstGeom prst="rect">
            <a:avLst/>
          </a:prstGeom>
        </p:spPr>
      </p:pic>
      <p:pic>
        <p:nvPicPr>
          <p:cNvPr id="83" name="그림 82" descr="로고이(가) 표시된 사진&#10;&#10;자동 생성된 설명">
            <a:extLst>
              <a:ext uri="{FF2B5EF4-FFF2-40B4-BE49-F238E27FC236}">
                <a16:creationId xmlns:a16="http://schemas.microsoft.com/office/drawing/2014/main" id="{5DC93138-98AA-B2FF-9E3B-37DE12D1F4C4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42" y="3535355"/>
            <a:ext cx="800057" cy="800057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26E9C533-51C8-66EB-D050-F764B7C1FC09}"/>
              </a:ext>
            </a:extLst>
          </p:cNvPr>
          <p:cNvPicPr>
            <a:picLocks noChangeAspect="1"/>
          </p:cNvPicPr>
          <p:nvPr/>
        </p:nvPicPr>
        <p:blipFill>
          <a:blip r:embed="rId3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8743" y="4360788"/>
            <a:ext cx="809950" cy="809950"/>
          </a:xfrm>
          <a:prstGeom prst="rect">
            <a:avLst/>
          </a:prstGeom>
        </p:spPr>
      </p:pic>
      <p:pic>
        <p:nvPicPr>
          <p:cNvPr id="87" name="그림 86">
            <a:extLst>
              <a:ext uri="{FF2B5EF4-FFF2-40B4-BE49-F238E27FC236}">
                <a16:creationId xmlns:a16="http://schemas.microsoft.com/office/drawing/2014/main" id="{1471C993-CCEA-8430-B928-51F92D40EF44}"/>
              </a:ext>
            </a:extLst>
          </p:cNvPr>
          <p:cNvPicPr>
            <a:picLocks noChangeAspect="1"/>
          </p:cNvPicPr>
          <p:nvPr/>
        </p:nvPicPr>
        <p:blipFill>
          <a:blip r:embed="rId3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036" y="5196115"/>
            <a:ext cx="802788" cy="802788"/>
          </a:xfrm>
          <a:prstGeom prst="rect">
            <a:avLst/>
          </a:prstGeom>
        </p:spPr>
      </p:pic>
      <p:sp>
        <p:nvSpPr>
          <p:cNvPr id="88" name="직사각형 87">
            <a:extLst>
              <a:ext uri="{FF2B5EF4-FFF2-40B4-BE49-F238E27FC236}">
                <a16:creationId xmlns:a16="http://schemas.microsoft.com/office/drawing/2014/main" id="{175B549D-77D9-DD49-152F-A9E325A61947}"/>
              </a:ext>
            </a:extLst>
          </p:cNvPr>
          <p:cNvSpPr/>
          <p:nvPr/>
        </p:nvSpPr>
        <p:spPr>
          <a:xfrm>
            <a:off x="357981" y="2845788"/>
            <a:ext cx="1139893" cy="2658029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직사각형 88">
            <a:extLst>
              <a:ext uri="{FF2B5EF4-FFF2-40B4-BE49-F238E27FC236}">
                <a16:creationId xmlns:a16="http://schemas.microsoft.com/office/drawing/2014/main" id="{00B76413-9BD1-57D3-9D9E-36E49DD782E3}"/>
              </a:ext>
            </a:extLst>
          </p:cNvPr>
          <p:cNvSpPr/>
          <p:nvPr/>
        </p:nvSpPr>
        <p:spPr>
          <a:xfrm>
            <a:off x="8643918" y="5177057"/>
            <a:ext cx="974334" cy="888705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91" name="연결선: 구부러짐 90">
            <a:extLst>
              <a:ext uri="{FF2B5EF4-FFF2-40B4-BE49-F238E27FC236}">
                <a16:creationId xmlns:a16="http://schemas.microsoft.com/office/drawing/2014/main" id="{8DB1A395-C008-CBCC-CFC6-55390F78C3E7}"/>
              </a:ext>
            </a:extLst>
          </p:cNvPr>
          <p:cNvCxnSpPr>
            <a:cxnSpLocks/>
            <a:stCxn id="88" idx="3"/>
            <a:endCxn id="89" idx="1"/>
          </p:cNvCxnSpPr>
          <p:nvPr/>
        </p:nvCxnSpPr>
        <p:spPr>
          <a:xfrm>
            <a:off x="1497874" y="4174803"/>
            <a:ext cx="7146044" cy="1446607"/>
          </a:xfrm>
          <a:prstGeom prst="curved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2E7DD564-8A34-DD30-B7A6-0C53F9E2D78D}"/>
              </a:ext>
            </a:extLst>
          </p:cNvPr>
          <p:cNvSpPr txBox="1"/>
          <p:nvPr/>
        </p:nvSpPr>
        <p:spPr>
          <a:xfrm>
            <a:off x="314160" y="5653306"/>
            <a:ext cx="10624178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만약 무리에 있는 카드 장수보다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같거나 작은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숫자의 산 카드가 아직 남아 있다면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그 산 카드를 획득할 수 있습니다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00C123DD-995E-538D-4148-CF446267DC96}"/>
              </a:ext>
            </a:extLst>
          </p:cNvPr>
          <p:cNvSpPr/>
          <p:nvPr/>
        </p:nvSpPr>
        <p:spPr>
          <a:xfrm>
            <a:off x="757274" y="979849"/>
            <a:ext cx="6226628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3.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산 카드 획득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78081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진행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AD61061-C1D1-1251-4031-147571B72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7" y="4315125"/>
            <a:ext cx="2471933" cy="2325629"/>
          </a:xfrm>
          <a:prstGeom prst="rect">
            <a:avLst/>
          </a:prstGeom>
        </p:spPr>
      </p:pic>
      <p:pic>
        <p:nvPicPr>
          <p:cNvPr id="4" name="그림 3" descr="텍스트, 실내, 방이(가) 표시된 사진&#10;&#10;자동 생성된 설명">
            <a:extLst>
              <a:ext uri="{FF2B5EF4-FFF2-40B4-BE49-F238E27FC236}">
                <a16:creationId xmlns:a16="http://schemas.microsoft.com/office/drawing/2014/main" id="{64E728FA-1C63-797C-8789-B61AD8065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6760">
            <a:off x="3179570" y="2834160"/>
            <a:ext cx="3504548" cy="3404703"/>
          </a:xfrm>
          <a:prstGeom prst="rect">
            <a:avLst/>
          </a:prstGeom>
        </p:spPr>
      </p:pic>
      <p:pic>
        <p:nvPicPr>
          <p:cNvPr id="8" name="그림 7" descr="텍스트, 여왕나비, 봉투이(가) 표시된 사진&#10;&#10;자동 생성된 설명">
            <a:extLst>
              <a:ext uri="{FF2B5EF4-FFF2-40B4-BE49-F238E27FC236}">
                <a16:creationId xmlns:a16="http://schemas.microsoft.com/office/drawing/2014/main" id="{58491AE7-AE8B-F87E-429C-DDFD3FD42C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3284" y="3255095"/>
            <a:ext cx="2605090" cy="1622842"/>
          </a:xfrm>
          <a:prstGeom prst="rect">
            <a:avLst/>
          </a:prstGeom>
        </p:spPr>
      </p:pic>
      <p:pic>
        <p:nvPicPr>
          <p:cNvPr id="10" name="그림 9" descr="화살이(가) 표시된 사진&#10;&#10;자동 생성된 설명">
            <a:extLst>
              <a:ext uri="{FF2B5EF4-FFF2-40B4-BE49-F238E27FC236}">
                <a16:creationId xmlns:a16="http://schemas.microsoft.com/office/drawing/2014/main" id="{10AC9D31-F46D-76B9-BF4F-53397DE58E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19883">
            <a:off x="5584306" y="2789873"/>
            <a:ext cx="1046966" cy="11855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14C710-D332-3E39-67F6-7AE57D0BC39A}"/>
              </a:ext>
            </a:extLst>
          </p:cNvPr>
          <p:cNvSpPr txBox="1"/>
          <p:nvPr/>
        </p:nvSpPr>
        <p:spPr>
          <a:xfrm>
            <a:off x="1384941" y="1886561"/>
            <a:ext cx="10624178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염소 카드 </a:t>
            </a:r>
            <a:r>
              <a:rPr lang="ko-KR" altLang="en-US" sz="2200" dirty="0" err="1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덱에서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카드를 뽑아서 공개 카드들이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6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장이 되도록 채웁니다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E551AF85-18E3-F8E7-65CE-2B708841A2C6}"/>
              </a:ext>
            </a:extLst>
          </p:cNvPr>
          <p:cNvSpPr/>
          <p:nvPr/>
        </p:nvSpPr>
        <p:spPr>
          <a:xfrm>
            <a:off x="3109618" y="1058246"/>
            <a:ext cx="6226628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4.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공개 카드들 채우기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48616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종료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7B611-C041-04D3-9EBF-7AFB7C261AA4}"/>
              </a:ext>
            </a:extLst>
          </p:cNvPr>
          <p:cNvSpPr txBox="1"/>
          <p:nvPr/>
        </p:nvSpPr>
        <p:spPr>
          <a:xfrm>
            <a:off x="366039" y="4378915"/>
            <a:ext cx="10598052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종료 조건이 발동되면 모든 참가자가 마지막 차례를 한 번씩 진행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합니다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마지막 차례에 </a:t>
            </a:r>
            <a:r>
              <a:rPr lang="en-US" altLang="ko-KR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</a:t>
            </a:r>
            <a:r>
              <a:rPr lang="ko-KR" altLang="en-US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단계와 </a:t>
            </a:r>
            <a:r>
              <a:rPr lang="en-US" altLang="ko-KR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4</a:t>
            </a:r>
            <a:r>
              <a:rPr lang="ko-KR" altLang="en-US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단계는 진행</a:t>
            </a:r>
            <a:r>
              <a:rPr lang="en-US" altLang="ko-KR" sz="2200" dirty="0">
                <a:solidFill>
                  <a:srgbClr val="FF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X.</a:t>
            </a:r>
          </a:p>
        </p:txBody>
      </p:sp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AD61061-C1D1-1251-4031-147571B72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7" y="4315125"/>
            <a:ext cx="2471933" cy="2325629"/>
          </a:xfrm>
          <a:prstGeom prst="rect">
            <a:avLst/>
          </a:prstGeom>
        </p:spPr>
      </p:pic>
      <p:pic>
        <p:nvPicPr>
          <p:cNvPr id="5" name="그림 4" descr="텍스트, 여왕나비, 봉투이(가) 표시된 사진&#10;&#10;자동 생성된 설명">
            <a:extLst>
              <a:ext uri="{FF2B5EF4-FFF2-40B4-BE49-F238E27FC236}">
                <a16:creationId xmlns:a16="http://schemas.microsoft.com/office/drawing/2014/main" id="{7CF4627D-D038-C9FF-0A60-BC33BA38BD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516" y="1073082"/>
            <a:ext cx="2605090" cy="1622842"/>
          </a:xfrm>
          <a:prstGeom prst="rect">
            <a:avLst/>
          </a:prstGeom>
        </p:spPr>
      </p:pic>
      <p:pic>
        <p:nvPicPr>
          <p:cNvPr id="11" name="그림 10" descr="벡터 그래픽이(가) 표시된 사진&#10;&#10;자동 생성된 설명">
            <a:extLst>
              <a:ext uri="{FF2B5EF4-FFF2-40B4-BE49-F238E27FC236}">
                <a16:creationId xmlns:a16="http://schemas.microsoft.com/office/drawing/2014/main" id="{F4B3F797-C2B9-E2F5-11D9-852EB5536C8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061" y="1715589"/>
            <a:ext cx="6858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2C7CA5-186E-55BE-1821-C9980D9D1160}"/>
              </a:ext>
            </a:extLst>
          </p:cNvPr>
          <p:cNvSpPr txBox="1"/>
          <p:nvPr/>
        </p:nvSpPr>
        <p:spPr>
          <a:xfrm>
            <a:off x="1476383" y="1077436"/>
            <a:ext cx="10598052" cy="2927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- 2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명이서 할 경우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게임은 </a:t>
            </a:r>
            <a:r>
              <a:rPr lang="ko-KR" altLang="en-US" sz="2200" dirty="0" err="1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덱이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한 번 떨어지면 끝납니다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- 3~5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명이서 할 경우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ko-KR" altLang="en-US" sz="2200" dirty="0" err="1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덱이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두 번 떨어지면 끝납니다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 (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처음 </a:t>
            </a:r>
            <a:r>
              <a:rPr lang="ko-KR" altLang="en-US" sz="2200" dirty="0" err="1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덱이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떨어지면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버린 카드 더미에 있는 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카드들을 섞어서 새로운 </a:t>
            </a:r>
            <a:r>
              <a:rPr lang="ko-KR" altLang="en-US" sz="2200" dirty="0" err="1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덱을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만들고 게임 진행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33553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점수 계산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AD61061-C1D1-1251-4031-147571B72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7" y="4315125"/>
            <a:ext cx="2471933" cy="23256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72C7CA5-186E-55BE-1821-C9980D9D1160}"/>
              </a:ext>
            </a:extLst>
          </p:cNvPr>
          <p:cNvSpPr txBox="1"/>
          <p:nvPr/>
        </p:nvSpPr>
        <p:spPr>
          <a:xfrm>
            <a:off x="874839" y="1052232"/>
            <a:ext cx="11429721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자신의 앞에 있는 무리들의 모든 카드들을 버립니다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   *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무리에 있는 염소 카드들은 점수로 계산하지도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벌점으로 치지도 않습니다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7843D71-6685-90D3-833D-8B068AC98C4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11" y="2571806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4145CF1A-9053-B897-7B2E-751F128C128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913" y="2571806"/>
            <a:ext cx="1447709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FCBC6DC6-56A6-8F6A-7DB4-4B8E6AF6752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745" y="3189373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A0146FDA-1E69-4882-85DE-3060310DD0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72" y="2571806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 descr="텍스트이(가) 표시된 사진&#10;&#10;자동 생성된 설명">
            <a:extLst>
              <a:ext uri="{FF2B5EF4-FFF2-40B4-BE49-F238E27FC236}">
                <a16:creationId xmlns:a16="http://schemas.microsoft.com/office/drawing/2014/main" id="{538B015B-ADF0-4B8F-78A0-14FCA906FD4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272" y="3189373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직사각형 11">
            <a:extLst>
              <a:ext uri="{FF2B5EF4-FFF2-40B4-BE49-F238E27FC236}">
                <a16:creationId xmlns:a16="http://schemas.microsoft.com/office/drawing/2014/main" id="{0C56B14B-290F-69F4-C479-7A002AD9CCA6}"/>
              </a:ext>
            </a:extLst>
          </p:cNvPr>
          <p:cNvSpPr/>
          <p:nvPr/>
        </p:nvSpPr>
        <p:spPr>
          <a:xfrm>
            <a:off x="801190" y="2425267"/>
            <a:ext cx="5468982" cy="3296264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43A01D-B050-A709-E2A5-FFE555ECBA92}"/>
              </a:ext>
            </a:extLst>
          </p:cNvPr>
          <p:cNvSpPr txBox="1"/>
          <p:nvPr/>
        </p:nvSpPr>
        <p:spPr>
          <a:xfrm>
            <a:off x="6382467" y="2425267"/>
            <a:ext cx="167914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무리 카드</a:t>
            </a:r>
            <a:endParaRPr lang="en-US" altLang="ko-KR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16" name="그림 15" descr="텍스트, 여왕나비, 봉투이(가) 표시된 사진&#10;&#10;자동 생성된 설명">
            <a:extLst>
              <a:ext uri="{FF2B5EF4-FFF2-40B4-BE49-F238E27FC236}">
                <a16:creationId xmlns:a16="http://schemas.microsoft.com/office/drawing/2014/main" id="{FDE16C8A-913A-109E-3B7E-B26C67C3BCC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64" y="4216876"/>
            <a:ext cx="2605090" cy="1622842"/>
          </a:xfrm>
          <a:prstGeom prst="rect">
            <a:avLst/>
          </a:prstGeom>
        </p:spPr>
      </p:pic>
      <p:cxnSp>
        <p:nvCxnSpPr>
          <p:cNvPr id="17" name="연결선: 구부러짐 16">
            <a:extLst>
              <a:ext uri="{FF2B5EF4-FFF2-40B4-BE49-F238E27FC236}">
                <a16:creationId xmlns:a16="http://schemas.microsoft.com/office/drawing/2014/main" id="{67CB26DC-FDD8-851F-1D38-B341D89BF7C8}"/>
              </a:ext>
            </a:extLst>
          </p:cNvPr>
          <p:cNvCxnSpPr>
            <a:cxnSpLocks/>
            <a:stCxn id="12" idx="3"/>
            <a:endCxn id="16" idx="0"/>
          </p:cNvCxnSpPr>
          <p:nvPr/>
        </p:nvCxnSpPr>
        <p:spPr>
          <a:xfrm>
            <a:off x="6270172" y="4073399"/>
            <a:ext cx="2642437" cy="143477"/>
          </a:xfrm>
          <a:prstGeom prst="curved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A172A2B-EAC3-73D5-6235-C61F1921686B}"/>
              </a:ext>
            </a:extLst>
          </p:cNvPr>
          <p:cNvSpPr txBox="1"/>
          <p:nvPr/>
        </p:nvSpPr>
        <p:spPr>
          <a:xfrm>
            <a:off x="8424627" y="3525716"/>
            <a:ext cx="1679149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버린 </a:t>
            </a:r>
            <a:r>
              <a:rPr lang="ko-KR" altLang="en-US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 더미</a:t>
            </a:r>
            <a:endParaRPr lang="en-US" altLang="ko-KR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8337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점수 계산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2C7CA5-186E-55BE-1821-C9980D9D1160}"/>
              </a:ext>
            </a:extLst>
          </p:cNvPr>
          <p:cNvSpPr txBox="1"/>
          <p:nvPr/>
        </p:nvSpPr>
        <p:spPr>
          <a:xfrm>
            <a:off x="492313" y="1326290"/>
            <a:ext cx="10598052" cy="203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2.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획득한 산 카드의 숫자들은 모두 점수입니다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3.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손에 남은 카드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1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장당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-1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점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4.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벌점 카드 더미에 있는 카드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장당 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-1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점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AB9E85A-ACD2-D35E-6A42-16A2F37C93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323" y="455816"/>
            <a:ext cx="2115962" cy="2115962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7BEE988-478F-538C-9948-B4949CD48D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74257">
            <a:off x="7910505" y="619714"/>
            <a:ext cx="1210362" cy="17390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83AD38C4-7C6B-CBDA-F31C-18D6CBFE3B9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0961">
            <a:off x="8876307" y="445050"/>
            <a:ext cx="1210361" cy="17390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C1029C9-FAF5-B03A-7BB0-DAC2E69BF65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806">
            <a:off x="10024823" y="546247"/>
            <a:ext cx="1210361" cy="173903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0" name="그림 19" descr="텍스트, 여왕나비, 컴퓨터이(가) 표시된 사진&#10;&#10;자동 생성된 설명">
            <a:extLst>
              <a:ext uri="{FF2B5EF4-FFF2-40B4-BE49-F238E27FC236}">
                <a16:creationId xmlns:a16="http://schemas.microsoft.com/office/drawing/2014/main" id="{AAFE752B-7664-A250-5D45-2F0ED77C69D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214" y="2422341"/>
            <a:ext cx="2644788" cy="1850448"/>
          </a:xfrm>
          <a:prstGeom prst="rect">
            <a:avLst/>
          </a:prstGeom>
        </p:spPr>
      </p:pic>
      <p:pic>
        <p:nvPicPr>
          <p:cNvPr id="21" name="그림 20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814A030C-F9EB-098E-6CBC-F351A511A2E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439"/>
          <a:stretch/>
        </p:blipFill>
        <p:spPr>
          <a:xfrm>
            <a:off x="683762" y="3809493"/>
            <a:ext cx="10598052" cy="276158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D5F5FD0-1D61-049C-F25B-4F0C2649CFDF}"/>
              </a:ext>
            </a:extLst>
          </p:cNvPr>
          <p:cNvSpPr txBox="1"/>
          <p:nvPr/>
        </p:nvSpPr>
        <p:spPr>
          <a:xfrm>
            <a:off x="683762" y="5477207"/>
            <a:ext cx="1059805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계산한 점수가 가장 높은 참가자가 </a:t>
            </a:r>
            <a:r>
              <a:rPr lang="ko-KR" altLang="en-US" sz="2400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승리</a:t>
            </a: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합니다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57334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그림 18">
            <a:extLst>
              <a:ext uri="{FF2B5EF4-FFF2-40B4-BE49-F238E27FC236}">
                <a16:creationId xmlns:a16="http://schemas.microsoft.com/office/drawing/2014/main" id="{9F5375BF-1B51-1E6D-6BB2-7EF1BA4133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00"/>
          <a:stretch/>
        </p:blipFill>
        <p:spPr>
          <a:xfrm>
            <a:off x="5704347" y="3925959"/>
            <a:ext cx="3277747" cy="2932042"/>
          </a:xfrm>
          <a:prstGeom prst="rect">
            <a:avLst/>
          </a:prstGeom>
        </p:spPr>
      </p:pic>
      <p:pic>
        <p:nvPicPr>
          <p:cNvPr id="24" name="그림 23">
            <a:extLst>
              <a:ext uri="{FF2B5EF4-FFF2-40B4-BE49-F238E27FC236}">
                <a16:creationId xmlns:a16="http://schemas.microsoft.com/office/drawing/2014/main" id="{1A2DF16D-CFB8-3E56-CD4A-9D937E2ECB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92"/>
          <a:stretch/>
        </p:blipFill>
        <p:spPr>
          <a:xfrm>
            <a:off x="6514661" y="4396159"/>
            <a:ext cx="3277747" cy="2461842"/>
          </a:xfrm>
          <a:prstGeom prst="rect">
            <a:avLst/>
          </a:prstGeom>
        </p:spPr>
      </p:pic>
      <p:pic>
        <p:nvPicPr>
          <p:cNvPr id="26" name="그림 25" descr="텍스트, 야외, 화이트이(가) 표시된 사진&#10;&#10;자동 생성된 설명">
            <a:extLst>
              <a:ext uri="{FF2B5EF4-FFF2-40B4-BE49-F238E27FC236}">
                <a16:creationId xmlns:a16="http://schemas.microsoft.com/office/drawing/2014/main" id="{BC875CD4-183F-9BF5-693C-E94F51A9751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96"/>
          <a:stretch/>
        </p:blipFill>
        <p:spPr>
          <a:xfrm>
            <a:off x="8652722" y="3470637"/>
            <a:ext cx="4348104" cy="3387363"/>
          </a:xfrm>
          <a:prstGeom prst="rect">
            <a:avLst/>
          </a:prstGeom>
        </p:spPr>
      </p:pic>
      <p:pic>
        <p:nvPicPr>
          <p:cNvPr id="5" name="그림 4" descr="지도이(가) 표시된 사진&#10;&#10;자동 생성된 설명">
            <a:extLst>
              <a:ext uri="{FF2B5EF4-FFF2-40B4-BE49-F238E27FC236}">
                <a16:creationId xmlns:a16="http://schemas.microsoft.com/office/drawing/2014/main" id="{D3CEF1E7-FA1C-36A8-DAD8-5F59C391C09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0" y="0"/>
            <a:ext cx="6858000" cy="6858000"/>
          </a:xfrm>
          <a:prstGeom prst="rect">
            <a:avLst/>
          </a:prstGeom>
        </p:spPr>
      </p:pic>
      <p:pic>
        <p:nvPicPr>
          <p:cNvPr id="7" name="그림 6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1C76117E-CA55-0B0B-4607-AD6E36576AB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364" y="549652"/>
            <a:ext cx="5833884" cy="20665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403BE3-6D3C-78E9-4EFB-64F172A9352E}"/>
              </a:ext>
            </a:extLst>
          </p:cNvPr>
          <p:cNvSpPr txBox="1"/>
          <p:nvPr/>
        </p:nvSpPr>
        <p:spPr>
          <a:xfrm>
            <a:off x="6418498" y="1381971"/>
            <a:ext cx="5287926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염소들은 힘을 합쳐</a:t>
            </a:r>
            <a:endParaRPr lang="en-US" altLang="ko-KR" sz="24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3</a:t>
            </a: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개의 높은 산을 오르려 합니다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염소들이 산에 오를 수 있도록 도와줄 사람은 과연 누구일까요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?</a:t>
            </a:r>
          </a:p>
        </p:txBody>
      </p:sp>
      <p:pic>
        <p:nvPicPr>
          <p:cNvPr id="21" name="그림 20" descr="오렌지이(가) 표시된 사진&#10;&#10;자동 생성된 설명">
            <a:extLst>
              <a:ext uri="{FF2B5EF4-FFF2-40B4-BE49-F238E27FC236}">
                <a16:creationId xmlns:a16="http://schemas.microsoft.com/office/drawing/2014/main" id="{FDA42EAC-03D1-FB66-E479-F9193FC1370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01"/>
          <a:stretch/>
        </p:blipFill>
        <p:spPr>
          <a:xfrm>
            <a:off x="8126241" y="5853439"/>
            <a:ext cx="2700533" cy="1004561"/>
          </a:xfrm>
          <a:prstGeom prst="rect">
            <a:avLst/>
          </a:prstGeom>
        </p:spPr>
      </p:pic>
      <p:pic>
        <p:nvPicPr>
          <p:cNvPr id="23" name="그림 22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584BA325-E0B7-7477-F313-84C9FC668C9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295" y="3978502"/>
            <a:ext cx="2471933" cy="2325629"/>
          </a:xfrm>
          <a:prstGeom prst="rect">
            <a:avLst/>
          </a:prstGeom>
        </p:spPr>
      </p:pic>
      <p:pic>
        <p:nvPicPr>
          <p:cNvPr id="27" name="그림 26" descr="오렌지이(가) 표시된 사진&#10;&#10;자동 생성된 설명">
            <a:extLst>
              <a:ext uri="{FF2B5EF4-FFF2-40B4-BE49-F238E27FC236}">
                <a16:creationId xmlns:a16="http://schemas.microsoft.com/office/drawing/2014/main" id="{0DA2CC5D-CA61-1354-29E1-05AB05D18F90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6"/>
          <a:stretch/>
        </p:blipFill>
        <p:spPr>
          <a:xfrm>
            <a:off x="7487200" y="5755388"/>
            <a:ext cx="2336173" cy="1102612"/>
          </a:xfrm>
          <a:prstGeom prst="rect">
            <a:avLst/>
          </a:prstGeom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0C08948B-5598-7ADA-B7FC-021CEFC26E0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461" y="2846027"/>
            <a:ext cx="2700533" cy="2700533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5D992DD8-1666-AE7E-FA75-C242B51FBE2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957" y="3282155"/>
            <a:ext cx="2700533" cy="270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6E679D5F-99A1-48F4-5FA3-D081E3BBBB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7" y="4315125"/>
            <a:ext cx="2471933" cy="2325629"/>
          </a:xfrm>
          <a:prstGeom prst="rect">
            <a:avLst/>
          </a:prstGeom>
        </p:spPr>
      </p:pic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A98104-31F2-2BE3-DC7A-E4BE064AEEFF}"/>
              </a:ext>
            </a:extLst>
          </p:cNvPr>
          <p:cNvSpPr txBox="1"/>
          <p:nvPr/>
        </p:nvSpPr>
        <p:spPr>
          <a:xfrm>
            <a:off x="5660392" y="1475232"/>
            <a:ext cx="58729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50000"/>
              </a:lnSpc>
              <a:buAutoNum type="arabicPeriod"/>
            </a:pP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염소 카드를 섞은 뒤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2400" dirty="0" err="1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덱을</a:t>
            </a:r>
            <a:r>
              <a:rPr lang="ko-KR" altLang="en-US" sz="24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만듭니다</a:t>
            </a:r>
            <a:r>
              <a:rPr lang="en-US" altLang="ko-KR" sz="24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  <a:endParaRPr lang="en-US" altLang="ko-KR" sz="24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준비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5" name="그림 4" descr="텍스트, 여왕나비, 봉투이(가) 표시된 사진&#10;&#10;자동 생성된 설명">
            <a:extLst>
              <a:ext uri="{FF2B5EF4-FFF2-40B4-BE49-F238E27FC236}">
                <a16:creationId xmlns:a16="http://schemas.microsoft.com/office/drawing/2014/main" id="{5381B587-CF72-5DFF-F6C9-13A6B178C1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396" y="1475232"/>
            <a:ext cx="2605090" cy="1622842"/>
          </a:xfrm>
          <a:prstGeom prst="rect">
            <a:avLst/>
          </a:prstGeom>
        </p:spPr>
      </p:pic>
      <p:pic>
        <p:nvPicPr>
          <p:cNvPr id="8" name="그림 7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09911F6B-D211-A366-C82E-D5BC8DDBB55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230" y="3844257"/>
            <a:ext cx="4220393" cy="2403368"/>
          </a:xfrm>
          <a:prstGeom prst="rect">
            <a:avLst/>
          </a:prstGeom>
        </p:spPr>
      </p:pic>
      <p:pic>
        <p:nvPicPr>
          <p:cNvPr id="10" name="그림 9" descr="화살이(가) 표시된 사진&#10;&#10;자동 생성된 설명">
            <a:extLst>
              <a:ext uri="{FF2B5EF4-FFF2-40B4-BE49-F238E27FC236}">
                <a16:creationId xmlns:a16="http://schemas.microsoft.com/office/drawing/2014/main" id="{CFD431D9-1B8E-0660-50FD-0988BD62AF7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44843">
            <a:off x="2001695" y="2667809"/>
            <a:ext cx="1046966" cy="118555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719B004-B013-BB7A-8972-A8E398941D9C}"/>
              </a:ext>
            </a:extLst>
          </p:cNvPr>
          <p:cNvSpPr txBox="1"/>
          <p:nvPr/>
        </p:nvSpPr>
        <p:spPr>
          <a:xfrm>
            <a:off x="5660389" y="3459799"/>
            <a:ext cx="587292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2. </a:t>
            </a:r>
            <a:r>
              <a:rPr lang="ko-KR" altLang="en-US" sz="24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염소 카드를 나눠줍니다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8505DD-E3EC-AB66-5D6A-31223B77DD04}"/>
              </a:ext>
            </a:extLst>
          </p:cNvPr>
          <p:cNvSpPr txBox="1"/>
          <p:nvPr/>
        </p:nvSpPr>
        <p:spPr>
          <a:xfrm>
            <a:off x="5660390" y="4145017"/>
            <a:ext cx="58729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시작 참가자 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: 3</a:t>
            </a: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</a:t>
            </a:r>
            <a:endParaRPr lang="en-US" altLang="ko-KR" sz="24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두 번째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세 번째 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: 4</a:t>
            </a: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</a:t>
            </a:r>
            <a:endParaRPr lang="en-US" altLang="ko-KR" sz="24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네 번째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</a:t>
            </a: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다섯 번째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: 5</a:t>
            </a: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</a:t>
            </a:r>
            <a:endParaRPr lang="en-US" altLang="ko-KR" sz="24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0987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준비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5" name="그림 4" descr="텍스트, 여왕나비, 봉투이(가) 표시된 사진&#10;&#10;자동 생성된 설명">
            <a:extLst>
              <a:ext uri="{FF2B5EF4-FFF2-40B4-BE49-F238E27FC236}">
                <a16:creationId xmlns:a16="http://schemas.microsoft.com/office/drawing/2014/main" id="{5381B587-CF72-5DFF-F6C9-13A6B178C1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41" y="3338218"/>
            <a:ext cx="2605090" cy="1622842"/>
          </a:xfrm>
          <a:prstGeom prst="rect">
            <a:avLst/>
          </a:prstGeom>
        </p:spPr>
      </p:pic>
      <p:pic>
        <p:nvPicPr>
          <p:cNvPr id="10" name="그림 9" descr="화살이(가) 표시된 사진&#10;&#10;자동 생성된 설명">
            <a:extLst>
              <a:ext uri="{FF2B5EF4-FFF2-40B4-BE49-F238E27FC236}">
                <a16:creationId xmlns:a16="http://schemas.microsoft.com/office/drawing/2014/main" id="{CFD431D9-1B8E-0660-50FD-0988BD62AF7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88668">
            <a:off x="7604694" y="2387488"/>
            <a:ext cx="1046966" cy="1185555"/>
          </a:xfrm>
          <a:prstGeom prst="rect">
            <a:avLst/>
          </a:prstGeom>
        </p:spPr>
      </p:pic>
      <p:pic>
        <p:nvPicPr>
          <p:cNvPr id="4" name="그림 3" descr="텍스트, 실내, 방이(가) 표시된 사진&#10;&#10;자동 생성된 설명">
            <a:extLst>
              <a:ext uri="{FF2B5EF4-FFF2-40B4-BE49-F238E27FC236}">
                <a16:creationId xmlns:a16="http://schemas.microsoft.com/office/drawing/2014/main" id="{52FF7209-8F2C-34EB-8B82-A316751E8E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173" y="2556380"/>
            <a:ext cx="3504548" cy="3404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367696-DB15-2BBC-30AE-1E1EF655D77E}"/>
              </a:ext>
            </a:extLst>
          </p:cNvPr>
          <p:cNvSpPr txBox="1"/>
          <p:nvPr/>
        </p:nvSpPr>
        <p:spPr>
          <a:xfrm>
            <a:off x="6256697" y="735533"/>
            <a:ext cx="587292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3. </a:t>
            </a:r>
            <a:r>
              <a:rPr lang="ko-KR" altLang="en-US" sz="24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염소 카드 </a:t>
            </a:r>
            <a:r>
              <a:rPr lang="ko-KR" altLang="en-US" sz="2400" dirty="0" err="1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덱에서</a:t>
            </a:r>
            <a:r>
              <a:rPr lang="ko-KR" altLang="en-US" sz="24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</a:t>
            </a:r>
            <a:r>
              <a:rPr lang="en-US" altLang="ko-KR" sz="24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6</a:t>
            </a:r>
            <a:r>
              <a:rPr lang="ko-KR" altLang="en-US" sz="24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장을 뽑아</a:t>
            </a:r>
            <a:endParaRPr lang="en-US" altLang="ko-KR" sz="2400" dirty="0">
              <a:highlight>
                <a:srgbClr val="FFFF00"/>
              </a:highlight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일렬로 공개해서 늘어 놓습니다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 카드들이 공개 카드 입니다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8" name="그림 7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09911F6B-D211-A366-C82E-D5BC8DDBB55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141" y="4746331"/>
            <a:ext cx="4220393" cy="24033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F7B611-C041-04D3-9EBF-7AFB7C261AA4}"/>
              </a:ext>
            </a:extLst>
          </p:cNvPr>
          <p:cNvSpPr txBox="1"/>
          <p:nvPr/>
        </p:nvSpPr>
        <p:spPr>
          <a:xfrm>
            <a:off x="62380" y="1321328"/>
            <a:ext cx="5872923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4. </a:t>
            </a:r>
            <a:r>
              <a:rPr lang="ko-KR" altLang="en-US" sz="24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산 카드들을 늘어 놓습니다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(</a:t>
            </a: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인원수에 따라 사용하는 면 결정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)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6F59E88A-DFB2-BFE7-0B7A-9D8EA58F8BB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17" y="2998419"/>
            <a:ext cx="6120117" cy="357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451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진행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F7B611-C041-04D3-9EBF-7AFB7C261AA4}"/>
              </a:ext>
            </a:extLst>
          </p:cNvPr>
          <p:cNvSpPr txBox="1"/>
          <p:nvPr/>
        </p:nvSpPr>
        <p:spPr>
          <a:xfrm>
            <a:off x="1379504" y="605969"/>
            <a:ext cx="9377709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차례에는 다음 네 가지를 순서대로 진행합니다</a:t>
            </a:r>
            <a:r>
              <a:rPr lang="en-US" altLang="ko-KR" sz="28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8194B0D0-179C-315E-0349-1F880EC22230}"/>
              </a:ext>
            </a:extLst>
          </p:cNvPr>
          <p:cNvSpPr/>
          <p:nvPr/>
        </p:nvSpPr>
        <p:spPr>
          <a:xfrm>
            <a:off x="3030586" y="1498365"/>
            <a:ext cx="6226628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1.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손에서 카드 내려놓기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D3C2D3B0-DC04-FC53-3902-E872E1D17617}"/>
              </a:ext>
            </a:extLst>
          </p:cNvPr>
          <p:cNvSpPr/>
          <p:nvPr/>
        </p:nvSpPr>
        <p:spPr>
          <a:xfrm>
            <a:off x="2993094" y="3351043"/>
            <a:ext cx="6226628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2.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 가져오기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D5ADCD81-7DDE-196F-F588-C4CED32992F0}"/>
              </a:ext>
            </a:extLst>
          </p:cNvPr>
          <p:cNvSpPr/>
          <p:nvPr/>
        </p:nvSpPr>
        <p:spPr>
          <a:xfrm>
            <a:off x="3030586" y="4403174"/>
            <a:ext cx="6226628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3.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산 카드 획득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5BE817D9-C113-0578-00F6-CC12EC1D3F53}"/>
              </a:ext>
            </a:extLst>
          </p:cNvPr>
          <p:cNvSpPr/>
          <p:nvPr/>
        </p:nvSpPr>
        <p:spPr>
          <a:xfrm>
            <a:off x="3013826" y="5455306"/>
            <a:ext cx="6226628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4.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공개 카드들 채우기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16" name="그림 15" descr="오렌지이(가) 표시된 사진&#10;&#10;자동 생성된 설명">
            <a:extLst>
              <a:ext uri="{FF2B5EF4-FFF2-40B4-BE49-F238E27FC236}">
                <a16:creationId xmlns:a16="http://schemas.microsoft.com/office/drawing/2014/main" id="{E7148E03-81DE-14FB-66FE-56B17560BE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01"/>
          <a:stretch/>
        </p:blipFill>
        <p:spPr>
          <a:xfrm>
            <a:off x="9536729" y="5853439"/>
            <a:ext cx="2700533" cy="1004561"/>
          </a:xfrm>
          <a:prstGeom prst="rect">
            <a:avLst/>
          </a:prstGeom>
        </p:spPr>
      </p:pic>
      <p:pic>
        <p:nvPicPr>
          <p:cNvPr id="17" name="그림 16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8AEE2101-3D1E-B242-D0BE-E744FA1A75E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783" y="3978502"/>
            <a:ext cx="2471933" cy="2325629"/>
          </a:xfrm>
          <a:prstGeom prst="rect">
            <a:avLst/>
          </a:prstGeom>
        </p:spPr>
      </p:pic>
      <p:pic>
        <p:nvPicPr>
          <p:cNvPr id="19" name="그림 18" descr="오렌지이(가) 표시된 사진&#10;&#10;자동 생성된 설명">
            <a:extLst>
              <a:ext uri="{FF2B5EF4-FFF2-40B4-BE49-F238E27FC236}">
                <a16:creationId xmlns:a16="http://schemas.microsoft.com/office/drawing/2014/main" id="{CC0025FA-421F-27C5-1145-F6D961FA654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96"/>
          <a:stretch/>
        </p:blipFill>
        <p:spPr>
          <a:xfrm>
            <a:off x="8897688" y="5755388"/>
            <a:ext cx="2336173" cy="110261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0978B579-15DF-8BC7-448E-B3EBD5767A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949" y="2846027"/>
            <a:ext cx="2700533" cy="2700533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1659E651-7534-80D1-7AC6-9706FC525F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445" y="3282155"/>
            <a:ext cx="2700533" cy="2700533"/>
          </a:xfrm>
          <a:prstGeom prst="rect">
            <a:avLst/>
          </a:prstGeom>
        </p:spPr>
      </p:pic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AE1E6E0A-E85C-1C86-3834-7340B08C7642}"/>
              </a:ext>
            </a:extLst>
          </p:cNvPr>
          <p:cNvSpPr/>
          <p:nvPr/>
        </p:nvSpPr>
        <p:spPr>
          <a:xfrm>
            <a:off x="3053733" y="2429860"/>
            <a:ext cx="2846561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A. </a:t>
            </a:r>
            <a:r>
              <a:rPr lang="ko-KR" altLang="en-US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무리가 있다면</a:t>
            </a:r>
            <a:endParaRPr lang="en-US" altLang="ko-KR" sz="24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24" name="사각형: 둥근 모서리 23">
            <a:extLst>
              <a:ext uri="{FF2B5EF4-FFF2-40B4-BE49-F238E27FC236}">
                <a16:creationId xmlns:a16="http://schemas.microsoft.com/office/drawing/2014/main" id="{BB32B20D-7B24-E033-66AB-4EC1FB990CBB}"/>
              </a:ext>
            </a:extLst>
          </p:cNvPr>
          <p:cNvSpPr/>
          <p:nvPr/>
        </p:nvSpPr>
        <p:spPr>
          <a:xfrm>
            <a:off x="6200506" y="2419548"/>
            <a:ext cx="3019216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B. </a:t>
            </a:r>
            <a:r>
              <a:rPr lang="ko-KR" altLang="en-US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무리가 없다면</a:t>
            </a:r>
            <a:endParaRPr lang="en-US" altLang="ko-KR" sz="24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cxnSp>
        <p:nvCxnSpPr>
          <p:cNvPr id="34" name="직선 화살표 연결선 33">
            <a:extLst>
              <a:ext uri="{FF2B5EF4-FFF2-40B4-BE49-F238E27FC236}">
                <a16:creationId xmlns:a16="http://schemas.microsoft.com/office/drawing/2014/main" id="{574DF6E0-C95E-01F3-2D1C-6E08A51433ED}"/>
              </a:ext>
            </a:extLst>
          </p:cNvPr>
          <p:cNvCxnSpPr>
            <a:cxnSpLocks/>
          </p:cNvCxnSpPr>
          <p:nvPr/>
        </p:nvCxnSpPr>
        <p:spPr>
          <a:xfrm>
            <a:off x="4763591" y="2098529"/>
            <a:ext cx="0" cy="3210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EA0EC8A9-8EEB-ACB6-FA3B-1B421D967E1A}"/>
              </a:ext>
            </a:extLst>
          </p:cNvPr>
          <p:cNvCxnSpPr>
            <a:cxnSpLocks/>
          </p:cNvCxnSpPr>
          <p:nvPr/>
        </p:nvCxnSpPr>
        <p:spPr>
          <a:xfrm>
            <a:off x="7738710" y="2098528"/>
            <a:ext cx="0" cy="3210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직선 화살표 연결선 36">
            <a:extLst>
              <a:ext uri="{FF2B5EF4-FFF2-40B4-BE49-F238E27FC236}">
                <a16:creationId xmlns:a16="http://schemas.microsoft.com/office/drawing/2014/main" id="{9EB65ACB-F02A-AA25-D91E-05C42D2C0378}"/>
              </a:ext>
            </a:extLst>
          </p:cNvPr>
          <p:cNvCxnSpPr>
            <a:cxnSpLocks/>
          </p:cNvCxnSpPr>
          <p:nvPr/>
        </p:nvCxnSpPr>
        <p:spPr>
          <a:xfrm>
            <a:off x="4763591" y="3019712"/>
            <a:ext cx="0" cy="3210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화살표 연결선 37">
            <a:extLst>
              <a:ext uri="{FF2B5EF4-FFF2-40B4-BE49-F238E27FC236}">
                <a16:creationId xmlns:a16="http://schemas.microsoft.com/office/drawing/2014/main" id="{8EC7A8FF-6473-A850-24B2-D0D7BDE17144}"/>
              </a:ext>
            </a:extLst>
          </p:cNvPr>
          <p:cNvCxnSpPr>
            <a:cxnSpLocks/>
          </p:cNvCxnSpPr>
          <p:nvPr/>
        </p:nvCxnSpPr>
        <p:spPr>
          <a:xfrm>
            <a:off x="7738710" y="3030024"/>
            <a:ext cx="0" cy="32101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>
            <a:extLst>
              <a:ext uri="{FF2B5EF4-FFF2-40B4-BE49-F238E27FC236}">
                <a16:creationId xmlns:a16="http://schemas.microsoft.com/office/drawing/2014/main" id="{28F165BF-5433-CAC3-EF4C-7D5B91B724CD}"/>
              </a:ext>
            </a:extLst>
          </p:cNvPr>
          <p:cNvCxnSpPr>
            <a:cxnSpLocks/>
          </p:cNvCxnSpPr>
          <p:nvPr/>
        </p:nvCxnSpPr>
        <p:spPr>
          <a:xfrm>
            <a:off x="6170026" y="3978502"/>
            <a:ext cx="0" cy="424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직선 화살표 연결선 40">
            <a:extLst>
              <a:ext uri="{FF2B5EF4-FFF2-40B4-BE49-F238E27FC236}">
                <a16:creationId xmlns:a16="http://schemas.microsoft.com/office/drawing/2014/main" id="{8E16A7D1-DEDF-4C26-9641-C0116A63A931}"/>
              </a:ext>
            </a:extLst>
          </p:cNvPr>
          <p:cNvCxnSpPr>
            <a:cxnSpLocks/>
          </p:cNvCxnSpPr>
          <p:nvPr/>
        </p:nvCxnSpPr>
        <p:spPr>
          <a:xfrm>
            <a:off x="6165673" y="5003338"/>
            <a:ext cx="0" cy="42467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351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그림 24" descr="벡터 그래픽이(가) 표시된 사진&#10;&#10;자동 생성된 설명">
            <a:extLst>
              <a:ext uri="{FF2B5EF4-FFF2-40B4-BE49-F238E27FC236}">
                <a16:creationId xmlns:a16="http://schemas.microsoft.com/office/drawing/2014/main" id="{5B0FF9C4-A39E-C30B-44F3-0F0B2FD75F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73" y="1198283"/>
            <a:ext cx="7704027" cy="7704027"/>
          </a:xfrm>
          <a:prstGeom prst="rect">
            <a:avLst/>
          </a:prstGeom>
        </p:spPr>
      </p:pic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진행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7AF56D-6A59-A265-829F-4D96F2972A8E}"/>
              </a:ext>
            </a:extLst>
          </p:cNvPr>
          <p:cNvSpPr txBox="1"/>
          <p:nvPr/>
        </p:nvSpPr>
        <p:spPr>
          <a:xfrm>
            <a:off x="836302" y="1915420"/>
            <a:ext cx="9377709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카드를 손에서 내려 놓습니다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이때 </a:t>
            </a:r>
            <a:r>
              <a:rPr lang="ko-KR" altLang="en-US" sz="2400" dirty="0">
                <a:highlight>
                  <a:srgbClr val="FFFF00"/>
                </a:highlight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같은 숫자라면</a:t>
            </a:r>
            <a:r>
              <a:rPr lang="ko-KR" altLang="en-US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 색깔에 관계 없이 여러 장을 내려 놓아도 됩니다</a:t>
            </a:r>
            <a:r>
              <a:rPr lang="en-US" altLang="ko-KR" sz="24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CB0C64-4843-1AD8-CAA8-3ED1B579007D}"/>
              </a:ext>
            </a:extLst>
          </p:cNvPr>
          <p:cNvSpPr txBox="1"/>
          <p:nvPr/>
        </p:nvSpPr>
        <p:spPr>
          <a:xfrm>
            <a:off x="937808" y="3225571"/>
            <a:ext cx="9377709" cy="642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그러고 나서</a:t>
            </a:r>
            <a:r>
              <a:rPr lang="en-US" altLang="ko-KR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 A </a:t>
            </a:r>
            <a:r>
              <a:rPr lang="ko-KR" altLang="en-US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혹은 </a:t>
            </a:r>
            <a:r>
              <a:rPr lang="en-US" altLang="ko-KR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B</a:t>
            </a:r>
            <a:r>
              <a:rPr lang="ko-KR" altLang="en-US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단계로</a:t>
            </a:r>
            <a:r>
              <a:rPr lang="en-US" altLang="ko-KR" sz="26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!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B1AE3AB3-20CF-A681-A128-968098C6609A}"/>
              </a:ext>
            </a:extLst>
          </p:cNvPr>
          <p:cNvSpPr/>
          <p:nvPr/>
        </p:nvSpPr>
        <p:spPr>
          <a:xfrm>
            <a:off x="2577738" y="1019312"/>
            <a:ext cx="6226628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1.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손에서 카드 내려놓기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7" name="그림 6" descr="텍스트, 여왕나비이(가) 표시된 사진&#10;&#10;자동 생성된 설명">
            <a:extLst>
              <a:ext uri="{FF2B5EF4-FFF2-40B4-BE49-F238E27FC236}">
                <a16:creationId xmlns:a16="http://schemas.microsoft.com/office/drawing/2014/main" id="{96988475-6D04-B193-CFC1-042DBF4830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45" y="3225571"/>
            <a:ext cx="6028239" cy="419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진행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AD61061-C1D1-1251-4031-147571B72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7" y="4315125"/>
            <a:ext cx="2471933" cy="2325629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542287E7-B463-21CE-AC6C-3C96B3EF7B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26" y="-78156"/>
            <a:ext cx="5242062" cy="52420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0438E2F-091A-1115-5A4B-D629B50F6D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0" y="2546518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91DE87F4-DCFF-C168-5D8A-B6856FFAAE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93" y="2546520"/>
            <a:ext cx="1447709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B10D4E7-60EB-BBB2-BBC4-6A93CF4092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94" y="3164085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522B7EBD-106B-4C01-AD90-A2683AED68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21" y="2546518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 descr="텍스트이(가) 표시된 사진&#10;&#10;자동 생성된 설명">
            <a:extLst>
              <a:ext uri="{FF2B5EF4-FFF2-40B4-BE49-F238E27FC236}">
                <a16:creationId xmlns:a16="http://schemas.microsoft.com/office/drawing/2014/main" id="{F346D3A9-C427-FAF4-E563-4429B72B292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21" y="3164085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8D589EB-6502-49BD-4902-9942233DB71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174">
            <a:off x="10076088" y="3595546"/>
            <a:ext cx="2014732" cy="31333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2DDDDB3-96DE-FEA7-236D-CDB94D0FC2C2}"/>
              </a:ext>
            </a:extLst>
          </p:cNvPr>
          <p:cNvSpPr txBox="1"/>
          <p:nvPr/>
        </p:nvSpPr>
        <p:spPr>
          <a:xfrm>
            <a:off x="537106" y="5557732"/>
            <a:ext cx="9377709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숫자가 작다면 그 색깔 무리의 </a:t>
            </a:r>
            <a:b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</a:b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모든 카드를 모아 자신의 앞에 놓습니다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31" name="직사각형 30">
            <a:extLst>
              <a:ext uri="{FF2B5EF4-FFF2-40B4-BE49-F238E27FC236}">
                <a16:creationId xmlns:a16="http://schemas.microsoft.com/office/drawing/2014/main" id="{9FCAC8D8-CC76-BF2F-DA47-64341A405F5E}"/>
              </a:ext>
            </a:extLst>
          </p:cNvPr>
          <p:cNvSpPr/>
          <p:nvPr/>
        </p:nvSpPr>
        <p:spPr>
          <a:xfrm>
            <a:off x="4040997" y="3021942"/>
            <a:ext cx="1718155" cy="2473336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3" name="연결선: 구부러짐 32">
            <a:extLst>
              <a:ext uri="{FF2B5EF4-FFF2-40B4-BE49-F238E27FC236}">
                <a16:creationId xmlns:a16="http://schemas.microsoft.com/office/drawing/2014/main" id="{2EEC737A-143E-9F07-3F45-78F5424B0547}"/>
              </a:ext>
            </a:extLst>
          </p:cNvPr>
          <p:cNvCxnSpPr>
            <a:cxnSpLocks/>
            <a:stCxn id="27" idx="0"/>
            <a:endCxn id="31" idx="3"/>
          </p:cNvCxnSpPr>
          <p:nvPr/>
        </p:nvCxnSpPr>
        <p:spPr>
          <a:xfrm rot="16200000" flipH="1" flipV="1">
            <a:off x="6891819" y="1776935"/>
            <a:ext cx="1349008" cy="3614342"/>
          </a:xfrm>
          <a:prstGeom prst="curvedConnector4">
            <a:avLst>
              <a:gd name="adj1" fmla="val -16946"/>
              <a:gd name="adj2" fmla="val 62146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F702BD2-2D73-C1FA-0CF5-F4490CF4A9F8}"/>
              </a:ext>
            </a:extLst>
          </p:cNvPr>
          <p:cNvSpPr txBox="1"/>
          <p:nvPr/>
        </p:nvSpPr>
        <p:spPr>
          <a:xfrm>
            <a:off x="514748" y="1747111"/>
            <a:ext cx="9377709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내려 놓는 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카드를 같은 색의 무리의 마지막 카드와 비교해서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58CE3D47-910F-E585-9C68-FCC6FF728DC0}"/>
              </a:ext>
            </a:extLst>
          </p:cNvPr>
          <p:cNvSpPr/>
          <p:nvPr/>
        </p:nvSpPr>
        <p:spPr>
          <a:xfrm>
            <a:off x="288661" y="1056545"/>
            <a:ext cx="7383590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1-A. </a:t>
            </a:r>
            <a:r>
              <a:rPr lang="ko-KR" altLang="en-US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손에서 카드 내려놓기 </a:t>
            </a:r>
            <a:r>
              <a:rPr lang="en-US" altLang="ko-KR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+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무리가 있다면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7793C6A-54A4-9346-A07B-72CD8A03147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9515">
            <a:off x="6668622" y="4073004"/>
            <a:ext cx="2014732" cy="31333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798CE38-AB99-89BF-121B-0D199A43E81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876">
            <a:off x="7266129" y="3690392"/>
            <a:ext cx="2014732" cy="31333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7E5AB48-AA05-155D-B81A-3C0E4AF84017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721">
            <a:off x="8495534" y="2904248"/>
            <a:ext cx="2014732" cy="31333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893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AC9AAE6B-07EF-F271-E286-AF7BDD894F7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29515">
            <a:off x="7377318" y="4134276"/>
            <a:ext cx="2014732" cy="31333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진행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AD61061-C1D1-1251-4031-147571B72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7" y="4315125"/>
            <a:ext cx="2471933" cy="23256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7AF56D-6A59-A265-829F-4D96F2972A8E}"/>
              </a:ext>
            </a:extLst>
          </p:cNvPr>
          <p:cNvSpPr txBox="1"/>
          <p:nvPr/>
        </p:nvSpPr>
        <p:spPr>
          <a:xfrm>
            <a:off x="409581" y="1745990"/>
            <a:ext cx="9377709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그러고 나서 새로 내려 놓은 카드들로 새로운 무리를 시작합니다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2287E7-B463-21CE-AC6C-3C96B3EF7B9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26" y="-78156"/>
            <a:ext cx="5242062" cy="52420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0438E2F-091A-1115-5A4B-D629B50F6D2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0" y="2598772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91DE87F4-DCFF-C168-5D8A-B6856FFAAE2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93" y="2598774"/>
            <a:ext cx="1447709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B10D4E7-60EB-BBB2-BBC4-6A93CF40922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94" y="3164085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798CE38-AB99-89BF-121B-0D199A43E8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876">
            <a:off x="8387956" y="3690393"/>
            <a:ext cx="2014732" cy="31333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7E5AB48-AA05-155D-B81A-3C0E4AF8401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500" y="2573418"/>
            <a:ext cx="1446664" cy="224988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8D589EB-6502-49BD-4902-9942233DB71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174">
            <a:off x="10037634" y="3573426"/>
            <a:ext cx="2014732" cy="31333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305A82F2-A38B-C120-B484-3214BD36E36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621" y="5679486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그림 5" descr="텍스트이(가) 표시된 사진&#10;&#10;자동 생성된 설명">
            <a:extLst>
              <a:ext uri="{FF2B5EF4-FFF2-40B4-BE49-F238E27FC236}">
                <a16:creationId xmlns:a16="http://schemas.microsoft.com/office/drawing/2014/main" id="{376559BF-2C42-6222-C559-B1F4C2CB8ED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2101" y="5679486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6426C456-4CF0-8A30-463C-EA208958B825}"/>
              </a:ext>
            </a:extLst>
          </p:cNvPr>
          <p:cNvSpPr/>
          <p:nvPr/>
        </p:nvSpPr>
        <p:spPr>
          <a:xfrm>
            <a:off x="4463397" y="5568570"/>
            <a:ext cx="2250912" cy="2473336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364987-8C95-149C-1B2D-751DDF25E8A6}"/>
              </a:ext>
            </a:extLst>
          </p:cNvPr>
          <p:cNvSpPr txBox="1"/>
          <p:nvPr/>
        </p:nvSpPr>
        <p:spPr>
          <a:xfrm>
            <a:off x="4485083" y="5009039"/>
            <a:ext cx="228955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벌점 카드 </a:t>
            </a:r>
            <a:r>
              <a:rPr lang="en-US" altLang="ko-KR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(</a:t>
            </a:r>
            <a:r>
              <a:rPr lang="ko-KR" altLang="en-US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장당 </a:t>
            </a:r>
            <a:r>
              <a:rPr lang="en-US" altLang="ko-KR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</a:t>
            </a:r>
            <a:r>
              <a:rPr lang="ko-KR" altLang="en-US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점</a:t>
            </a:r>
            <a:r>
              <a:rPr lang="en-US" altLang="ko-KR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)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0A94AC5-E37E-133F-03C2-49B2830E1FD0}"/>
              </a:ext>
            </a:extLst>
          </p:cNvPr>
          <p:cNvSpPr/>
          <p:nvPr/>
        </p:nvSpPr>
        <p:spPr>
          <a:xfrm>
            <a:off x="4031219" y="2477668"/>
            <a:ext cx="1598640" cy="2481417"/>
          </a:xfrm>
          <a:prstGeom prst="rect">
            <a:avLst/>
          </a:prstGeom>
          <a:noFill/>
          <a:ln w="381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852733-293B-F52D-1A54-D3B068990B2E}"/>
              </a:ext>
            </a:extLst>
          </p:cNvPr>
          <p:cNvSpPr txBox="1"/>
          <p:nvPr/>
        </p:nvSpPr>
        <p:spPr>
          <a:xfrm>
            <a:off x="5698140" y="2539063"/>
            <a:ext cx="2289551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새로운 무리 </a:t>
            </a:r>
            <a:r>
              <a:rPr lang="ko-KR" altLang="en-US" dirty="0" err="1">
                <a:solidFill>
                  <a:srgbClr val="C00000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첫카드</a:t>
            </a:r>
            <a:endParaRPr lang="en-US" altLang="ko-KR" dirty="0">
              <a:solidFill>
                <a:srgbClr val="C00000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B829B591-530E-760A-25AC-B26F22448942}"/>
              </a:ext>
            </a:extLst>
          </p:cNvPr>
          <p:cNvSpPr/>
          <p:nvPr/>
        </p:nvSpPr>
        <p:spPr>
          <a:xfrm>
            <a:off x="288661" y="1056545"/>
            <a:ext cx="7383590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1-A. </a:t>
            </a:r>
            <a:r>
              <a:rPr lang="ko-KR" altLang="en-US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손에서 카드 내려놓기 </a:t>
            </a:r>
            <a:r>
              <a:rPr lang="en-US" altLang="ko-KR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+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무리가 있다면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24CFCE-EA8B-C57C-AC3B-F95F3A9C8619}"/>
              </a:ext>
            </a:extLst>
          </p:cNvPr>
          <p:cNvSpPr txBox="1"/>
          <p:nvPr/>
        </p:nvSpPr>
        <p:spPr>
          <a:xfrm>
            <a:off x="361252" y="5502581"/>
            <a:ext cx="9377709" cy="1065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무리는 언제나 오름차순으로</a:t>
            </a:r>
            <a:endParaRPr lang="en-US" altLang="ko-KR" sz="2200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놓습니다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5994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6AA6C668-F0C2-6365-9DFE-C401A526A9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08" y="177212"/>
            <a:ext cx="1690169" cy="5987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72B07A-5A3B-2FDF-8F80-E37F12CD073C}"/>
              </a:ext>
            </a:extLst>
          </p:cNvPr>
          <p:cNvSpPr txBox="1"/>
          <p:nvPr/>
        </p:nvSpPr>
        <p:spPr>
          <a:xfrm>
            <a:off x="366039" y="360404"/>
            <a:ext cx="350454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000" b="1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게임 진행</a:t>
            </a:r>
            <a:endParaRPr lang="en-US" altLang="ko-KR" sz="3000" b="1" dirty="0"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14" name="그림 13" descr="텍스트, 벡터 그래픽이(가) 표시된 사진&#10;&#10;자동 생성된 설명">
            <a:extLst>
              <a:ext uri="{FF2B5EF4-FFF2-40B4-BE49-F238E27FC236}">
                <a16:creationId xmlns:a16="http://schemas.microsoft.com/office/drawing/2014/main" id="{2AD61061-C1D1-1251-4031-147571B720E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7" y="4315125"/>
            <a:ext cx="2471933" cy="23256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57AF56D-6A59-A265-829F-4D96F2972A8E}"/>
              </a:ext>
            </a:extLst>
          </p:cNvPr>
          <p:cNvSpPr txBox="1"/>
          <p:nvPr/>
        </p:nvSpPr>
        <p:spPr>
          <a:xfrm>
            <a:off x="331203" y="1780820"/>
            <a:ext cx="9377709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내려 놓은 카드 숫자가 같은 색 무리의 마지막 카드 숫자 </a:t>
            </a:r>
            <a:r>
              <a:rPr lang="ko-KR" altLang="en-US" sz="2200" u="sng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이상</a:t>
            </a: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이면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,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2287E7-B463-21CE-AC6C-3C96B3EF7B9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426" y="-78156"/>
            <a:ext cx="5242062" cy="5242062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80438E2F-091A-1115-5A4B-D629B50F6D2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60" y="2546518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그림 10" descr="텍스트, 표지판이(가) 표시된 사진&#10;&#10;자동 생성된 설명">
            <a:extLst>
              <a:ext uri="{FF2B5EF4-FFF2-40B4-BE49-F238E27FC236}">
                <a16:creationId xmlns:a16="http://schemas.microsoft.com/office/drawing/2014/main" id="{91DE87F4-DCFF-C168-5D8A-B6856FFAAE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93" y="2546520"/>
            <a:ext cx="1447709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AB10D4E7-60EB-BBB2-BBC4-6A93CF4092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94" y="3164085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그림 15" descr="텍스트이(가) 표시된 사진&#10;&#10;자동 생성된 설명">
            <a:extLst>
              <a:ext uri="{FF2B5EF4-FFF2-40B4-BE49-F238E27FC236}">
                <a16:creationId xmlns:a16="http://schemas.microsoft.com/office/drawing/2014/main" id="{522B7EBD-106B-4C01-AD90-A2683AED68E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21" y="2546518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9" name="그림 18" descr="텍스트이(가) 표시된 사진&#10;&#10;자동 생성된 설명">
            <a:extLst>
              <a:ext uri="{FF2B5EF4-FFF2-40B4-BE49-F238E27FC236}">
                <a16:creationId xmlns:a16="http://schemas.microsoft.com/office/drawing/2014/main" id="{F346D3A9-C427-FAF4-E563-4429B72B292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221" y="3164085"/>
            <a:ext cx="1447708" cy="22515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798CE38-AB99-89BF-121B-0D199A43E81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9876">
            <a:off x="7266129" y="3690392"/>
            <a:ext cx="2014732" cy="31333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F7E5AB48-AA05-155D-B81A-3C0E4AF8401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15721">
            <a:off x="8574910" y="3374671"/>
            <a:ext cx="2014732" cy="31333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9" name="그림 28">
            <a:extLst>
              <a:ext uri="{FF2B5EF4-FFF2-40B4-BE49-F238E27FC236}">
                <a16:creationId xmlns:a16="http://schemas.microsoft.com/office/drawing/2014/main" id="{B8D589EB-6502-49BD-4902-9942233DB716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7174">
            <a:off x="10076088" y="3595546"/>
            <a:ext cx="2014732" cy="31333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2DDDDB3-96DE-FEA7-236D-CDB94D0FC2C2}"/>
              </a:ext>
            </a:extLst>
          </p:cNvPr>
          <p:cNvSpPr txBox="1"/>
          <p:nvPr/>
        </p:nvSpPr>
        <p:spPr>
          <a:xfrm>
            <a:off x="301138" y="5755028"/>
            <a:ext cx="9377709" cy="557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원래 있던 무리에 새 카드들을 더합니다</a:t>
            </a:r>
            <a:r>
              <a:rPr lang="en-US" altLang="ko-KR" sz="2200" dirty="0"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.</a:t>
            </a:r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4E2AA339-182F-DB45-260C-E60145F5BD3A}"/>
              </a:ext>
            </a:extLst>
          </p:cNvPr>
          <p:cNvSpPr/>
          <p:nvPr/>
        </p:nvSpPr>
        <p:spPr>
          <a:xfrm>
            <a:off x="279952" y="1092549"/>
            <a:ext cx="7383590" cy="600164"/>
          </a:xfrm>
          <a:prstGeom prst="roundRect">
            <a:avLst>
              <a:gd name="adj" fmla="val 36508"/>
            </a:avLst>
          </a:prstGeom>
          <a:ln w="76200">
            <a:solidFill>
              <a:srgbClr val="0070C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1-A. </a:t>
            </a:r>
            <a:r>
              <a:rPr lang="ko-KR" altLang="en-US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손에서 카드 내려놓기 </a:t>
            </a:r>
            <a:r>
              <a:rPr lang="en-US" altLang="ko-KR" sz="24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+ </a:t>
            </a:r>
            <a:r>
              <a:rPr lang="ko-KR" altLang="en-US" sz="2600" dirty="0">
                <a:solidFill>
                  <a:schemeClr val="tx1"/>
                </a:solidFill>
                <a:latin typeface="210 옴니고딕 040" panose="02020603020101020101" pitchFamily="18" charset="-127"/>
                <a:ea typeface="210 옴니고딕 040" panose="02020603020101020101" pitchFamily="18" charset="-127"/>
              </a:rPr>
              <a:t>무리가 있다면</a:t>
            </a:r>
            <a:endParaRPr lang="en-US" altLang="ko-KR" sz="2600" dirty="0">
              <a:solidFill>
                <a:schemeClr val="tx1"/>
              </a:solidFill>
              <a:latin typeface="210 옴니고딕 040" panose="02020603020101020101" pitchFamily="18" charset="-127"/>
              <a:ea typeface="210 옴니고딕 040" panose="02020603020101020101" pitchFamily="18" charset="-127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FCD336D9-813F-9610-B998-946C7907C621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83" y="3108106"/>
            <a:ext cx="1471532" cy="228855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6" name="연결선: 구부러짐 5">
            <a:extLst>
              <a:ext uri="{FF2B5EF4-FFF2-40B4-BE49-F238E27FC236}">
                <a16:creationId xmlns:a16="http://schemas.microsoft.com/office/drawing/2014/main" id="{8EC00A8D-B8A0-0C5A-78A5-153E3BFABE47}"/>
              </a:ext>
            </a:extLst>
          </p:cNvPr>
          <p:cNvCxnSpPr>
            <a:cxnSpLocks/>
          </p:cNvCxnSpPr>
          <p:nvPr/>
        </p:nvCxnSpPr>
        <p:spPr>
          <a:xfrm rot="10800000">
            <a:off x="1842718" y="4135320"/>
            <a:ext cx="5221183" cy="639236"/>
          </a:xfrm>
          <a:prstGeom prst="curvedConnector3">
            <a:avLst>
              <a:gd name="adj1" fmla="val 50000"/>
            </a:avLst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848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</TotalTime>
  <Words>847</Words>
  <Application>Microsoft Office PowerPoint</Application>
  <PresentationFormat>와이드스크린</PresentationFormat>
  <Paragraphs>121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1" baseType="lpstr">
      <vt:lpstr>맑은 고딕</vt:lpstr>
      <vt:lpstr>210 옴니고딕 040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주식회사 보드엠</dc:creator>
  <cp:lastModifiedBy>Jade Yoo</cp:lastModifiedBy>
  <cp:revision>22</cp:revision>
  <dcterms:created xsi:type="dcterms:W3CDTF">2023-03-23T06:52:56Z</dcterms:created>
  <dcterms:modified xsi:type="dcterms:W3CDTF">2023-03-30T11:15:46Z</dcterms:modified>
</cp:coreProperties>
</file>